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504" r:id="rId3"/>
    <p:sldId id="480" r:id="rId4"/>
    <p:sldId id="482" r:id="rId5"/>
    <p:sldId id="481" r:id="rId6"/>
    <p:sldId id="483" r:id="rId7"/>
    <p:sldId id="484" r:id="rId8"/>
    <p:sldId id="488" r:id="rId9"/>
    <p:sldId id="487" r:id="rId10"/>
    <p:sldId id="489" r:id="rId11"/>
    <p:sldId id="491" r:id="rId12"/>
    <p:sldId id="490" r:id="rId13"/>
    <p:sldId id="492" r:id="rId14"/>
    <p:sldId id="493" r:id="rId15"/>
    <p:sldId id="548" r:id="rId16"/>
    <p:sldId id="485" r:id="rId17"/>
    <p:sldId id="486" r:id="rId18"/>
    <p:sldId id="494" r:id="rId19"/>
    <p:sldId id="495" r:id="rId20"/>
    <p:sldId id="496" r:id="rId21"/>
    <p:sldId id="497" r:id="rId22"/>
    <p:sldId id="498" r:id="rId23"/>
    <p:sldId id="499" r:id="rId24"/>
    <p:sldId id="500" r:id="rId25"/>
    <p:sldId id="501" r:id="rId26"/>
    <p:sldId id="502" r:id="rId27"/>
    <p:sldId id="503" r:id="rId28"/>
    <p:sldId id="505" r:id="rId29"/>
    <p:sldId id="506" r:id="rId30"/>
    <p:sldId id="507" r:id="rId31"/>
    <p:sldId id="508" r:id="rId32"/>
    <p:sldId id="509" r:id="rId33"/>
    <p:sldId id="518" r:id="rId34"/>
    <p:sldId id="519" r:id="rId35"/>
    <p:sldId id="520" r:id="rId36"/>
    <p:sldId id="521" r:id="rId37"/>
    <p:sldId id="547" r:id="rId38"/>
    <p:sldId id="522" r:id="rId39"/>
    <p:sldId id="523" r:id="rId40"/>
    <p:sldId id="524" r:id="rId41"/>
    <p:sldId id="525" r:id="rId42"/>
    <p:sldId id="526" r:id="rId43"/>
    <p:sldId id="527" r:id="rId44"/>
    <p:sldId id="528" r:id="rId45"/>
    <p:sldId id="529" r:id="rId46"/>
    <p:sldId id="530" r:id="rId47"/>
    <p:sldId id="531" r:id="rId48"/>
    <p:sldId id="532" r:id="rId49"/>
    <p:sldId id="533" r:id="rId50"/>
    <p:sldId id="534" r:id="rId51"/>
    <p:sldId id="535" r:id="rId52"/>
    <p:sldId id="536" r:id="rId53"/>
    <p:sldId id="537" r:id="rId54"/>
    <p:sldId id="538" r:id="rId55"/>
    <p:sldId id="539" r:id="rId56"/>
    <p:sldId id="540" r:id="rId57"/>
    <p:sldId id="541" r:id="rId58"/>
    <p:sldId id="542" r:id="rId59"/>
    <p:sldId id="543" r:id="rId60"/>
    <p:sldId id="544" r:id="rId61"/>
    <p:sldId id="545" r:id="rId62"/>
    <p:sldId id="546" r:id="rId63"/>
    <p:sldId id="549" r:id="rId64"/>
    <p:sldId id="510" r:id="rId65"/>
    <p:sldId id="511" r:id="rId66"/>
    <p:sldId id="512" r:id="rId67"/>
    <p:sldId id="513" r:id="rId68"/>
    <p:sldId id="514" r:id="rId69"/>
    <p:sldId id="515" r:id="rId70"/>
    <p:sldId id="311" r:id="rId71"/>
    <p:sldId id="312" r:id="rId72"/>
    <p:sldId id="316" r:id="rId73"/>
    <p:sldId id="259" r:id="rId7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 Alessandra Oliveira Leite" initials="DAOL" lastIdx="5" clrIdx="0">
    <p:extLst>
      <p:ext uri="{19B8F6BF-5375-455C-9EA6-DF929625EA0E}">
        <p15:presenceInfo xmlns:p15="http://schemas.microsoft.com/office/powerpoint/2012/main" userId="S-1-5-21-2901995054-2507517601-2019940378-21714" providerId="AD"/>
      </p:ext>
    </p:extLst>
  </p:cmAuthor>
  <p:cmAuthor id="2" name="Amanda Fernandes Marques" initials="AFM" lastIdx="5" clrIdx="1">
    <p:extLst>
      <p:ext uri="{19B8F6BF-5375-455C-9EA6-DF929625EA0E}">
        <p15:presenceInfo xmlns:p15="http://schemas.microsoft.com/office/powerpoint/2012/main" userId="S-1-5-21-2901995054-2507517601-2019940378-467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447"/>
    <a:srgbClr val="009999"/>
    <a:srgbClr val="66FFFF"/>
    <a:srgbClr val="3B5C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Estilo Escuro 1 - Ênfase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Estilo Escuro 2 - Ênfase 5/Ênfas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72" d="100"/>
          <a:sy n="72" d="100"/>
        </p:scale>
        <p:origin x="126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Slide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1"/>
          <p:cNvSpPr>
            <a:spLocks noGrp="1"/>
          </p:cNvSpPr>
          <p:nvPr>
            <p:ph type="title" hasCustomPrompt="1"/>
          </p:nvPr>
        </p:nvSpPr>
        <p:spPr>
          <a:xfrm>
            <a:off x="1152976" y="1888621"/>
            <a:ext cx="6335219" cy="1310447"/>
          </a:xfrm>
          <a:prstGeom prst="rect">
            <a:avLst/>
          </a:prstGeom>
        </p:spPr>
        <p:txBody>
          <a:bodyPr anchor="b">
            <a:normAutofit/>
          </a:bodyPr>
          <a:lstStyle>
            <a:lvl1pPr algn="l">
              <a:defRPr sz="4000" b="1">
                <a:solidFill>
                  <a:srgbClr val="024447"/>
                </a:solidFill>
                <a:latin typeface="+mn-lt"/>
              </a:defRPr>
            </a:lvl1pPr>
          </a:lstStyle>
          <a:p>
            <a:r>
              <a:rPr lang="pt-BR" dirty="0"/>
              <a:t>CLIQUE PARA EDITAR O TÍTULO MESTRE</a:t>
            </a:r>
          </a:p>
        </p:txBody>
      </p:sp>
      <p:sp>
        <p:nvSpPr>
          <p:cNvPr id="7" name="Espaço Reservado para Texto 2"/>
          <p:cNvSpPr>
            <a:spLocks noGrp="1"/>
          </p:cNvSpPr>
          <p:nvPr>
            <p:ph type="body" idx="1" hasCustomPrompt="1"/>
          </p:nvPr>
        </p:nvSpPr>
        <p:spPr>
          <a:xfrm>
            <a:off x="1152975" y="3302510"/>
            <a:ext cx="6335220" cy="2231834"/>
          </a:xfrm>
          <a:prstGeom prst="rect">
            <a:avLst/>
          </a:prstGeom>
        </p:spPr>
        <p:txBody>
          <a:bodyPr>
            <a:normAutofit/>
          </a:bodyPr>
          <a:lstStyle>
            <a:lvl1pPr marL="0" indent="0" algn="l">
              <a:buNone/>
              <a:defRPr sz="2000">
                <a:solidFill>
                  <a:srgbClr val="02444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Clique para editar o estilo do subtítulo Mestre</a:t>
            </a:r>
          </a:p>
        </p:txBody>
      </p:sp>
    </p:spTree>
    <p:extLst>
      <p:ext uri="{BB962C8B-B14F-4D97-AF65-F5344CB8AC3E}">
        <p14:creationId xmlns:p14="http://schemas.microsoft.com/office/powerpoint/2010/main" val="3713262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7" name="Título 1"/>
          <p:cNvSpPr>
            <a:spLocks noGrp="1"/>
          </p:cNvSpPr>
          <p:nvPr>
            <p:ph type="title" hasCustomPrompt="1"/>
          </p:nvPr>
        </p:nvSpPr>
        <p:spPr>
          <a:xfrm>
            <a:off x="675164" y="991313"/>
            <a:ext cx="7886700" cy="1605204"/>
          </a:xfrm>
          <a:prstGeom prst="rect">
            <a:avLst/>
          </a:prstGeom>
        </p:spPr>
        <p:txBody>
          <a:bodyPr anchor="b">
            <a:normAutofit/>
          </a:bodyPr>
          <a:lstStyle>
            <a:lvl1pPr algn="ctr">
              <a:defRPr sz="4400" b="1">
                <a:solidFill>
                  <a:srgbClr val="024447"/>
                </a:solidFill>
                <a:latin typeface="+mn-lt"/>
              </a:defRPr>
            </a:lvl1pPr>
          </a:lstStyle>
          <a:p>
            <a:r>
              <a:rPr lang="pt-BR" dirty="0"/>
              <a:t>CLIQUE PARA EDITAR O TÍTULO MESTRE</a:t>
            </a:r>
          </a:p>
        </p:txBody>
      </p:sp>
      <p:sp>
        <p:nvSpPr>
          <p:cNvPr id="8" name="Espaço Reservado para Texto 2"/>
          <p:cNvSpPr>
            <a:spLocks noGrp="1"/>
          </p:cNvSpPr>
          <p:nvPr>
            <p:ph type="body" idx="1"/>
          </p:nvPr>
        </p:nvSpPr>
        <p:spPr>
          <a:xfrm>
            <a:off x="675164" y="2769808"/>
            <a:ext cx="7886700" cy="2826321"/>
          </a:xfrm>
          <a:prstGeom prst="rect">
            <a:avLst/>
          </a:prstGeom>
        </p:spPr>
        <p:txBody>
          <a:bodyPr>
            <a:normAutofit/>
          </a:bodyPr>
          <a:lstStyle>
            <a:lvl1pPr marL="0" indent="0" algn="ctr">
              <a:buNone/>
              <a:defRPr sz="2000">
                <a:solidFill>
                  <a:srgbClr val="02444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Tree>
    <p:extLst>
      <p:ext uri="{BB962C8B-B14F-4D97-AF65-F5344CB8AC3E}">
        <p14:creationId xmlns:p14="http://schemas.microsoft.com/office/powerpoint/2010/main" val="399658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beçalho da Seção">
    <p:spTree>
      <p:nvGrpSpPr>
        <p:cNvPr id="1" name=""/>
        <p:cNvGrpSpPr/>
        <p:nvPr/>
      </p:nvGrpSpPr>
      <p:grpSpPr>
        <a:xfrm>
          <a:off x="0" y="0"/>
          <a:ext cx="0" cy="0"/>
          <a:chOff x="0" y="0"/>
          <a:chExt cx="0" cy="0"/>
        </a:xfrm>
      </p:grpSpPr>
      <p:sp>
        <p:nvSpPr>
          <p:cNvPr id="7" name="Título 1"/>
          <p:cNvSpPr>
            <a:spLocks noGrp="1"/>
          </p:cNvSpPr>
          <p:nvPr>
            <p:ph type="title" hasCustomPrompt="1"/>
          </p:nvPr>
        </p:nvSpPr>
        <p:spPr>
          <a:xfrm>
            <a:off x="731202" y="1125764"/>
            <a:ext cx="7886700" cy="1325563"/>
          </a:xfrm>
          <a:prstGeom prst="rect">
            <a:avLst/>
          </a:prstGeom>
        </p:spPr>
        <p:txBody>
          <a:bodyPr anchor="b"/>
          <a:lstStyle>
            <a:lvl1pPr algn="l">
              <a:defRPr sz="4000" b="1">
                <a:solidFill>
                  <a:srgbClr val="024447"/>
                </a:solidFill>
                <a:latin typeface="+mn-lt"/>
              </a:defRPr>
            </a:lvl1pPr>
          </a:lstStyle>
          <a:p>
            <a:r>
              <a:rPr lang="pt-BR" dirty="0"/>
              <a:t>CLIQUE PARA EDITAR O TÍTULO MESTRE</a:t>
            </a:r>
          </a:p>
        </p:txBody>
      </p:sp>
      <p:sp>
        <p:nvSpPr>
          <p:cNvPr id="8" name="Espaço Reservado para Conteúdo 2"/>
          <p:cNvSpPr>
            <a:spLocks noGrp="1"/>
          </p:cNvSpPr>
          <p:nvPr>
            <p:ph idx="1"/>
          </p:nvPr>
        </p:nvSpPr>
        <p:spPr>
          <a:xfrm>
            <a:off x="731202" y="2615918"/>
            <a:ext cx="7886700" cy="3241738"/>
          </a:xfrm>
          <a:prstGeom prst="rect">
            <a:avLst/>
          </a:prstGeom>
        </p:spPr>
        <p:txBody>
          <a:bodyPr>
            <a:normAutofit/>
          </a:bodyPr>
          <a:lstStyle>
            <a:lvl1pPr>
              <a:defRPr sz="2000">
                <a:solidFill>
                  <a:srgbClr val="024447"/>
                </a:solidFill>
              </a:defRPr>
            </a:lvl1pPr>
            <a:lvl2pPr>
              <a:defRPr sz="1800">
                <a:solidFill>
                  <a:srgbClr val="024447"/>
                </a:solidFill>
              </a:defRPr>
            </a:lvl2pPr>
            <a:lvl3pPr>
              <a:defRPr sz="1600">
                <a:solidFill>
                  <a:srgbClr val="024447"/>
                </a:solidFill>
              </a:defRPr>
            </a:lvl3pPr>
            <a:lvl4pPr>
              <a:defRPr sz="1400">
                <a:solidFill>
                  <a:srgbClr val="024447"/>
                </a:solidFill>
              </a:defRPr>
            </a:lvl4pPr>
            <a:lvl5pPr>
              <a:defRPr sz="1400">
                <a:solidFill>
                  <a:srgbClr val="024447"/>
                </a:solidFill>
              </a:defRPr>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4103113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sp>
        <p:nvSpPr>
          <p:cNvPr id="8" name="Espaço Reservado para Conteúdo 2"/>
          <p:cNvSpPr>
            <a:spLocks noGrp="1"/>
          </p:cNvSpPr>
          <p:nvPr>
            <p:ph idx="13"/>
          </p:nvPr>
        </p:nvSpPr>
        <p:spPr>
          <a:xfrm>
            <a:off x="679926" y="1798193"/>
            <a:ext cx="3816014" cy="4351338"/>
          </a:xfrm>
          <a:prstGeom prst="rect">
            <a:avLst/>
          </a:prstGeom>
        </p:spPr>
        <p:txBody>
          <a:bodyPr>
            <a:normAutofit/>
          </a:bodyPr>
          <a:lstStyle>
            <a:lvl1pPr>
              <a:defRPr sz="2000">
                <a:solidFill>
                  <a:srgbClr val="024447"/>
                </a:solidFill>
              </a:defRPr>
            </a:lvl1pPr>
            <a:lvl2pPr>
              <a:defRPr sz="1800">
                <a:solidFill>
                  <a:srgbClr val="024447"/>
                </a:solidFill>
              </a:defRPr>
            </a:lvl2pPr>
            <a:lvl3pPr>
              <a:defRPr sz="1600">
                <a:solidFill>
                  <a:srgbClr val="024447"/>
                </a:solidFill>
              </a:defRPr>
            </a:lvl3pPr>
            <a:lvl4pPr>
              <a:defRPr sz="1400">
                <a:solidFill>
                  <a:srgbClr val="024447"/>
                </a:solidFill>
              </a:defRPr>
            </a:lvl4pPr>
            <a:lvl5pPr>
              <a:defRPr sz="1400">
                <a:solidFill>
                  <a:srgbClr val="024447"/>
                </a:solidFill>
              </a:defRPr>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0" name="Espaço Reservado para Conteúdo 2"/>
          <p:cNvSpPr>
            <a:spLocks noGrp="1"/>
          </p:cNvSpPr>
          <p:nvPr>
            <p:ph idx="14"/>
          </p:nvPr>
        </p:nvSpPr>
        <p:spPr>
          <a:xfrm>
            <a:off x="4687284" y="1804289"/>
            <a:ext cx="3816014" cy="4351338"/>
          </a:xfrm>
          <a:prstGeom prst="rect">
            <a:avLst/>
          </a:prstGeom>
        </p:spPr>
        <p:txBody>
          <a:bodyPr>
            <a:normAutofit/>
          </a:bodyPr>
          <a:lstStyle>
            <a:lvl1pPr>
              <a:defRPr sz="2000">
                <a:solidFill>
                  <a:srgbClr val="024447"/>
                </a:solidFill>
              </a:defRPr>
            </a:lvl1pPr>
            <a:lvl2pPr>
              <a:defRPr sz="1800">
                <a:solidFill>
                  <a:srgbClr val="024447"/>
                </a:solidFill>
              </a:defRPr>
            </a:lvl2pPr>
            <a:lvl3pPr>
              <a:defRPr sz="1600">
                <a:solidFill>
                  <a:srgbClr val="024447"/>
                </a:solidFill>
              </a:defRPr>
            </a:lvl3pPr>
            <a:lvl4pPr>
              <a:defRPr sz="1400">
                <a:solidFill>
                  <a:srgbClr val="024447"/>
                </a:solidFill>
              </a:defRPr>
            </a:lvl4pPr>
            <a:lvl5pPr>
              <a:defRPr sz="1400">
                <a:solidFill>
                  <a:srgbClr val="024447"/>
                </a:solidFill>
              </a:defRPr>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1" name="Espaço Reservado para Conteúdo 2"/>
          <p:cNvSpPr>
            <a:spLocks noGrp="1"/>
          </p:cNvSpPr>
          <p:nvPr>
            <p:ph idx="15" hasCustomPrompt="1"/>
          </p:nvPr>
        </p:nvSpPr>
        <p:spPr>
          <a:xfrm>
            <a:off x="679926" y="443068"/>
            <a:ext cx="7823372" cy="1101527"/>
          </a:xfrm>
          <a:prstGeom prst="rect">
            <a:avLst/>
          </a:prstGeom>
        </p:spPr>
        <p:txBody>
          <a:bodyPr anchor="b">
            <a:normAutofit/>
          </a:bodyPr>
          <a:lstStyle>
            <a:lvl1pPr marL="0" indent="0" algn="ctr">
              <a:buNone/>
              <a:defRPr sz="4000" b="1">
                <a:solidFill>
                  <a:srgbClr val="024447"/>
                </a:solidFill>
              </a:defRPr>
            </a:lvl1pPr>
            <a:lvl2pPr>
              <a:defRPr sz="1800">
                <a:solidFill>
                  <a:srgbClr val="024447"/>
                </a:solidFill>
              </a:defRPr>
            </a:lvl2pPr>
            <a:lvl3pPr>
              <a:defRPr sz="1600">
                <a:solidFill>
                  <a:srgbClr val="024447"/>
                </a:solidFill>
              </a:defRPr>
            </a:lvl3pPr>
            <a:lvl4pPr>
              <a:defRPr sz="1400">
                <a:solidFill>
                  <a:srgbClr val="024447"/>
                </a:solidFill>
              </a:defRPr>
            </a:lvl4pPr>
            <a:lvl5pPr>
              <a:defRPr sz="1400">
                <a:solidFill>
                  <a:srgbClr val="024447"/>
                </a:solidFill>
              </a:defRPr>
            </a:lvl5pPr>
          </a:lstStyle>
          <a:p>
            <a:pPr lvl="0"/>
            <a:r>
              <a:rPr lang="pt-BR" dirty="0"/>
              <a:t>EDITAR ESTILOS DE TEXTO MESTRE</a:t>
            </a:r>
          </a:p>
        </p:txBody>
      </p:sp>
    </p:spTree>
    <p:extLst>
      <p:ext uri="{BB962C8B-B14F-4D97-AF65-F5344CB8AC3E}">
        <p14:creationId xmlns:p14="http://schemas.microsoft.com/office/powerpoint/2010/main" val="2797876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
        <p:nvSpPr>
          <p:cNvPr id="10" name="Espaço Reservado para Texto 2"/>
          <p:cNvSpPr>
            <a:spLocks noGrp="1"/>
          </p:cNvSpPr>
          <p:nvPr>
            <p:ph type="body" idx="1"/>
          </p:nvPr>
        </p:nvSpPr>
        <p:spPr>
          <a:xfrm>
            <a:off x="679927" y="1681163"/>
            <a:ext cx="3886199" cy="823912"/>
          </a:xfrm>
          <a:prstGeom prst="rect">
            <a:avLst/>
          </a:prstGeom>
        </p:spPr>
        <p:txBody>
          <a:bodyPr anchor="b"/>
          <a:lstStyle>
            <a:lvl1pPr marL="0" indent="0">
              <a:buNone/>
              <a:defRPr sz="2400" b="1">
                <a:solidFill>
                  <a:srgbClr val="02444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
        <p:nvSpPr>
          <p:cNvPr id="11" name="Espaço Reservado para Conteúdo 2"/>
          <p:cNvSpPr>
            <a:spLocks noGrp="1"/>
          </p:cNvSpPr>
          <p:nvPr>
            <p:ph idx="13"/>
          </p:nvPr>
        </p:nvSpPr>
        <p:spPr>
          <a:xfrm>
            <a:off x="679926" y="2615185"/>
            <a:ext cx="3886200" cy="3534346"/>
          </a:xfrm>
          <a:prstGeom prst="rect">
            <a:avLst/>
          </a:prstGeom>
        </p:spPr>
        <p:txBody>
          <a:bodyPr>
            <a:normAutofit/>
          </a:bodyPr>
          <a:lstStyle>
            <a:lvl1pPr>
              <a:defRPr sz="2000">
                <a:solidFill>
                  <a:srgbClr val="024447"/>
                </a:solidFill>
              </a:defRPr>
            </a:lvl1pPr>
            <a:lvl2pPr>
              <a:defRPr sz="1800">
                <a:solidFill>
                  <a:srgbClr val="024447"/>
                </a:solidFill>
              </a:defRPr>
            </a:lvl2pPr>
            <a:lvl3pPr>
              <a:defRPr sz="1600">
                <a:solidFill>
                  <a:srgbClr val="024447"/>
                </a:solidFill>
              </a:defRPr>
            </a:lvl3pPr>
            <a:lvl4pPr>
              <a:defRPr sz="1400">
                <a:solidFill>
                  <a:srgbClr val="024447"/>
                </a:solidFill>
              </a:defRPr>
            </a:lvl4pPr>
            <a:lvl5pPr>
              <a:defRPr sz="1400">
                <a:solidFill>
                  <a:srgbClr val="024447"/>
                </a:solidFill>
              </a:defRPr>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3" name="Espaço Reservado para Texto 2"/>
          <p:cNvSpPr>
            <a:spLocks noGrp="1"/>
          </p:cNvSpPr>
          <p:nvPr>
            <p:ph type="body" idx="14"/>
          </p:nvPr>
        </p:nvSpPr>
        <p:spPr>
          <a:xfrm>
            <a:off x="4680427" y="1678115"/>
            <a:ext cx="3886199" cy="823912"/>
          </a:xfrm>
          <a:prstGeom prst="rect">
            <a:avLst/>
          </a:prstGeom>
        </p:spPr>
        <p:txBody>
          <a:bodyPr anchor="b"/>
          <a:lstStyle>
            <a:lvl1pPr marL="0" indent="0">
              <a:buNone/>
              <a:defRPr sz="2400" b="1">
                <a:solidFill>
                  <a:srgbClr val="02444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endParaRPr lang="pt-BR" dirty="0"/>
          </a:p>
        </p:txBody>
      </p:sp>
      <p:sp>
        <p:nvSpPr>
          <p:cNvPr id="14" name="Espaço Reservado para Conteúdo 2"/>
          <p:cNvSpPr>
            <a:spLocks noGrp="1"/>
          </p:cNvSpPr>
          <p:nvPr>
            <p:ph idx="15"/>
          </p:nvPr>
        </p:nvSpPr>
        <p:spPr>
          <a:xfrm>
            <a:off x="4680427" y="2612137"/>
            <a:ext cx="3886200" cy="3534346"/>
          </a:xfrm>
          <a:prstGeom prst="rect">
            <a:avLst/>
          </a:prstGeom>
        </p:spPr>
        <p:txBody>
          <a:bodyPr>
            <a:normAutofit/>
          </a:bodyPr>
          <a:lstStyle>
            <a:lvl1pPr>
              <a:defRPr sz="2000">
                <a:solidFill>
                  <a:srgbClr val="024447"/>
                </a:solidFill>
              </a:defRPr>
            </a:lvl1pPr>
            <a:lvl2pPr>
              <a:defRPr sz="1800">
                <a:solidFill>
                  <a:srgbClr val="024447"/>
                </a:solidFill>
              </a:defRPr>
            </a:lvl2pPr>
            <a:lvl3pPr>
              <a:defRPr sz="1600">
                <a:solidFill>
                  <a:srgbClr val="024447"/>
                </a:solidFill>
              </a:defRPr>
            </a:lvl3pPr>
            <a:lvl4pPr>
              <a:defRPr sz="1400">
                <a:solidFill>
                  <a:srgbClr val="024447"/>
                </a:solidFill>
              </a:defRPr>
            </a:lvl4pPr>
            <a:lvl5pPr>
              <a:defRPr sz="1400">
                <a:solidFill>
                  <a:srgbClr val="024447"/>
                </a:solidFill>
              </a:defRPr>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5" name="Espaço Reservado para Texto 2"/>
          <p:cNvSpPr>
            <a:spLocks noGrp="1"/>
          </p:cNvSpPr>
          <p:nvPr>
            <p:ph type="body" idx="16" hasCustomPrompt="1"/>
          </p:nvPr>
        </p:nvSpPr>
        <p:spPr>
          <a:xfrm>
            <a:off x="683013" y="469558"/>
            <a:ext cx="7883613" cy="1103168"/>
          </a:xfrm>
          <a:prstGeom prst="rect">
            <a:avLst/>
          </a:prstGeom>
        </p:spPr>
        <p:txBody>
          <a:bodyPr anchor="b"/>
          <a:lstStyle>
            <a:lvl1pPr marL="0" indent="0" algn="ctr">
              <a:buNone/>
              <a:defRPr sz="4000" b="1">
                <a:solidFill>
                  <a:srgbClr val="02444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Tree>
    <p:extLst>
      <p:ext uri="{BB962C8B-B14F-4D97-AF65-F5344CB8AC3E}">
        <p14:creationId xmlns:p14="http://schemas.microsoft.com/office/powerpoint/2010/main" val="120413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sp>
        <p:nvSpPr>
          <p:cNvPr id="6" name="Título 1"/>
          <p:cNvSpPr>
            <a:spLocks noGrp="1"/>
          </p:cNvSpPr>
          <p:nvPr>
            <p:ph type="title" hasCustomPrompt="1"/>
          </p:nvPr>
        </p:nvSpPr>
        <p:spPr>
          <a:xfrm>
            <a:off x="623888" y="2660905"/>
            <a:ext cx="7886700" cy="1078611"/>
          </a:xfrm>
          <a:prstGeom prst="rect">
            <a:avLst/>
          </a:prstGeom>
        </p:spPr>
        <p:txBody>
          <a:bodyPr anchor="ctr">
            <a:noAutofit/>
          </a:bodyPr>
          <a:lstStyle>
            <a:lvl1pPr algn="ctr">
              <a:defRPr sz="4000" b="1">
                <a:solidFill>
                  <a:srgbClr val="024447"/>
                </a:solidFill>
                <a:latin typeface="+mn-lt"/>
              </a:defRPr>
            </a:lvl1pPr>
          </a:lstStyle>
          <a:p>
            <a:r>
              <a:rPr lang="pt-BR" dirty="0"/>
              <a:t>CLIQUE PARA EDITAR O TÍTULO MESTRE</a:t>
            </a:r>
          </a:p>
        </p:txBody>
      </p:sp>
    </p:spTree>
    <p:extLst>
      <p:ext uri="{BB962C8B-B14F-4D97-AF65-F5344CB8AC3E}">
        <p14:creationId xmlns:p14="http://schemas.microsoft.com/office/powerpoint/2010/main" val="396161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694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údo com Legenda">
    <p:spTree>
      <p:nvGrpSpPr>
        <p:cNvPr id="1" name=""/>
        <p:cNvGrpSpPr/>
        <p:nvPr/>
      </p:nvGrpSpPr>
      <p:grpSpPr>
        <a:xfrm>
          <a:off x="0" y="0"/>
          <a:ext cx="0" cy="0"/>
          <a:chOff x="0" y="0"/>
          <a:chExt cx="0" cy="0"/>
        </a:xfrm>
      </p:grpSpPr>
      <p:sp>
        <p:nvSpPr>
          <p:cNvPr id="8" name="Espaço Reservado para Texto 2"/>
          <p:cNvSpPr>
            <a:spLocks noGrp="1"/>
          </p:cNvSpPr>
          <p:nvPr>
            <p:ph type="body" idx="10"/>
          </p:nvPr>
        </p:nvSpPr>
        <p:spPr>
          <a:xfrm>
            <a:off x="679926" y="2390838"/>
            <a:ext cx="3097316" cy="3661030"/>
          </a:xfrm>
          <a:prstGeom prst="rect">
            <a:avLst/>
          </a:prstGeom>
        </p:spPr>
        <p:txBody>
          <a:bodyPr anchor="t">
            <a:normAutofit/>
          </a:bodyPr>
          <a:lstStyle>
            <a:lvl1pPr marL="0" indent="0">
              <a:buNone/>
              <a:defRPr sz="1800" b="0">
                <a:solidFill>
                  <a:srgbClr val="02444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
        <p:nvSpPr>
          <p:cNvPr id="10" name="Espaço Reservado para Conteúdo 2"/>
          <p:cNvSpPr>
            <a:spLocks noGrp="1"/>
          </p:cNvSpPr>
          <p:nvPr>
            <p:ph idx="13"/>
          </p:nvPr>
        </p:nvSpPr>
        <p:spPr>
          <a:xfrm>
            <a:off x="3938667" y="1572768"/>
            <a:ext cx="4627959" cy="4479100"/>
          </a:xfrm>
          <a:prstGeom prst="rect">
            <a:avLst/>
          </a:prstGeom>
        </p:spPr>
        <p:txBody>
          <a:bodyPr>
            <a:normAutofit/>
          </a:bodyPr>
          <a:lstStyle>
            <a:lvl1pPr>
              <a:defRPr sz="2000">
                <a:solidFill>
                  <a:srgbClr val="024447"/>
                </a:solidFill>
              </a:defRPr>
            </a:lvl1pPr>
            <a:lvl2pPr>
              <a:defRPr sz="1800">
                <a:solidFill>
                  <a:srgbClr val="024447"/>
                </a:solidFill>
              </a:defRPr>
            </a:lvl2pPr>
            <a:lvl3pPr>
              <a:defRPr sz="1600">
                <a:solidFill>
                  <a:srgbClr val="024447"/>
                </a:solidFill>
              </a:defRPr>
            </a:lvl3pPr>
            <a:lvl4pPr>
              <a:defRPr sz="1400">
                <a:solidFill>
                  <a:srgbClr val="024447"/>
                </a:solidFill>
              </a:defRPr>
            </a:lvl4pPr>
            <a:lvl5pPr>
              <a:defRPr sz="1400">
                <a:solidFill>
                  <a:srgbClr val="024447"/>
                </a:solidFill>
              </a:defRPr>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2" name="Espaço Reservado para Texto 2"/>
          <p:cNvSpPr>
            <a:spLocks noGrp="1"/>
          </p:cNvSpPr>
          <p:nvPr>
            <p:ph type="body" idx="14" hasCustomPrompt="1"/>
          </p:nvPr>
        </p:nvSpPr>
        <p:spPr>
          <a:xfrm>
            <a:off x="679926" y="494271"/>
            <a:ext cx="3097316" cy="1779373"/>
          </a:xfrm>
          <a:prstGeom prst="rect">
            <a:avLst/>
          </a:prstGeom>
        </p:spPr>
        <p:txBody>
          <a:bodyPr anchor="b">
            <a:noAutofit/>
          </a:bodyPr>
          <a:lstStyle>
            <a:lvl1pPr marL="0" indent="0">
              <a:buNone/>
              <a:defRPr sz="3200" b="1">
                <a:solidFill>
                  <a:srgbClr val="024447"/>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Tree>
    <p:extLst>
      <p:ext uri="{BB962C8B-B14F-4D97-AF65-F5344CB8AC3E}">
        <p14:creationId xmlns:p14="http://schemas.microsoft.com/office/powerpoint/2010/main" val="362487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772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900511"/>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3" r:id="rId3"/>
    <p:sldLayoutId id="2147483664" r:id="rId4"/>
    <p:sldLayoutId id="2147483665" r:id="rId5"/>
    <p:sldLayoutId id="2147483666" r:id="rId6"/>
    <p:sldLayoutId id="2147483667" r:id="rId7"/>
    <p:sldLayoutId id="2147483668" r:id="rId8"/>
    <p:sldLayoutId id="214748367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facebook.com/bibliotecafeevale" TargetMode="External"/><Relationship Id="rId7" Type="http://schemas.microsoft.com/office/2007/relationships/hdphoto" Target="../media/hdphoto1.wdp"/><Relationship Id="rId2" Type="http://schemas.openxmlformats.org/officeDocument/2006/relationships/hyperlink" Target="http://www.feevale.br/biblioteca"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10" Type="http://schemas.openxmlformats.org/officeDocument/2006/relationships/image" Target="../media/image24.png"/><Relationship Id="rId4" Type="http://schemas.openxmlformats.org/officeDocument/2006/relationships/hyperlink" Target="mailto:biblio@feevale.br" TargetMode="External"/><Relationship Id="rId9" Type="http://schemas.openxmlformats.org/officeDocument/2006/relationships/image" Target="../media/image23.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DD89EDD-2AC1-4AD6-90F2-04FF220FF1DE}"/>
              </a:ext>
            </a:extLst>
          </p:cNvPr>
          <p:cNvSpPr txBox="1">
            <a:spLocks/>
          </p:cNvSpPr>
          <p:nvPr/>
        </p:nvSpPr>
        <p:spPr>
          <a:xfrm>
            <a:off x="1214564" y="1639277"/>
            <a:ext cx="8030019" cy="2972480"/>
          </a:xfrm>
          <a:prstGeom prst="rect">
            <a:avLst/>
          </a:prstGeom>
        </p:spPr>
        <p:txBody>
          <a:bodyPr anchor="b">
            <a:normAutofit/>
          </a:bodyPr>
          <a:lstStyle>
            <a:lvl1pPr algn="l" defTabSz="914400" rtl="0" eaLnBrk="1" latinLnBrk="0" hangingPunct="1">
              <a:lnSpc>
                <a:spcPct val="90000"/>
              </a:lnSpc>
              <a:spcBef>
                <a:spcPct val="0"/>
              </a:spcBef>
              <a:buNone/>
              <a:defRPr sz="4000" b="1" kern="1200">
                <a:solidFill>
                  <a:srgbClr val="024447"/>
                </a:solidFill>
                <a:latin typeface="+mn-lt"/>
                <a:ea typeface="+mj-ea"/>
                <a:cs typeface="+mj-cs"/>
              </a:defRPr>
            </a:lvl1pPr>
          </a:lstStyle>
          <a:p>
            <a:r>
              <a:rPr lang="pt-BR" sz="5000" dirty="0"/>
              <a:t>CAPACITAÇÃO:</a:t>
            </a:r>
            <a:br>
              <a:rPr lang="pt-BR" sz="5000" dirty="0"/>
            </a:br>
            <a:r>
              <a:rPr lang="pt-BR" sz="5000" dirty="0"/>
              <a:t>CITAÇÕES E REFERÊNCIAS </a:t>
            </a:r>
          </a:p>
          <a:p>
            <a:r>
              <a:rPr lang="pt-BR" sz="5000" dirty="0"/>
              <a:t>(conforme </a:t>
            </a:r>
            <a:r>
              <a:rPr lang="pt-BR" sz="5000" dirty="0" err="1"/>
              <a:t>Prodanov</a:t>
            </a:r>
            <a:r>
              <a:rPr lang="pt-BR" sz="5000" dirty="0"/>
              <a:t> e Freitas, 2013)</a:t>
            </a:r>
          </a:p>
        </p:txBody>
      </p:sp>
    </p:spTree>
    <p:extLst>
      <p:ext uri="{BB962C8B-B14F-4D97-AF65-F5344CB8AC3E}">
        <p14:creationId xmlns:p14="http://schemas.microsoft.com/office/powerpoint/2010/main" val="90301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2860E4-4C23-4FAC-B1F0-3DC4F2EDC7CE}"/>
              </a:ext>
            </a:extLst>
          </p:cNvPr>
          <p:cNvSpPr>
            <a:spLocks noGrp="1"/>
          </p:cNvSpPr>
          <p:nvPr>
            <p:ph type="title"/>
          </p:nvPr>
        </p:nvSpPr>
        <p:spPr>
          <a:xfrm>
            <a:off x="628650" y="413491"/>
            <a:ext cx="7886700" cy="823135"/>
          </a:xfrm>
        </p:spPr>
        <p:txBody>
          <a:bodyPr>
            <a:normAutofit/>
          </a:bodyPr>
          <a:lstStyle/>
          <a:p>
            <a:r>
              <a:rPr lang="pt-BR" sz="4000" dirty="0">
                <a:effectLst>
                  <a:outerShdw blurRad="38100" dist="38100" dir="2700000" algn="tl">
                    <a:srgbClr val="000000">
                      <a:alpha val="43137"/>
                    </a:srgbClr>
                  </a:outerShdw>
                </a:effectLst>
              </a:rPr>
              <a:t>CITAÇÃO COM DOIS AUTORES</a:t>
            </a:r>
          </a:p>
        </p:txBody>
      </p:sp>
      <p:sp>
        <p:nvSpPr>
          <p:cNvPr id="3" name="Espaço Reservado para Texto 2">
            <a:extLst>
              <a:ext uri="{FF2B5EF4-FFF2-40B4-BE49-F238E27FC236}">
                <a16:creationId xmlns:a16="http://schemas.microsoft.com/office/drawing/2014/main" id="{30B29C4C-451A-4D7D-AA4B-976426EEEB45}"/>
              </a:ext>
            </a:extLst>
          </p:cNvPr>
          <p:cNvSpPr>
            <a:spLocks noGrp="1"/>
          </p:cNvSpPr>
          <p:nvPr>
            <p:ph type="body" idx="1"/>
          </p:nvPr>
        </p:nvSpPr>
        <p:spPr>
          <a:xfrm>
            <a:off x="675164" y="1357745"/>
            <a:ext cx="7886700" cy="4920510"/>
          </a:xfrm>
        </p:spPr>
        <p:txBody>
          <a:bodyPr>
            <a:noAutofit/>
          </a:bodyPr>
          <a:lstStyle/>
          <a:p>
            <a:pPr marL="342900" indent="-342900" algn="just">
              <a:lnSpc>
                <a:spcPct val="150000"/>
              </a:lnSpc>
              <a:spcBef>
                <a:spcPts val="0"/>
              </a:spcBef>
              <a:buFont typeface="Wingdings" panose="05000000000000000000" pitchFamily="2" charset="2"/>
              <a:buChar char="q"/>
            </a:pPr>
            <a:r>
              <a:rPr lang="pt-BR" sz="1700" dirty="0"/>
              <a:t>Caso a citação apresente dois autores e fora dos parênteses, deve-se separá-los pela conjunção “e”;</a:t>
            </a:r>
          </a:p>
          <a:p>
            <a:pPr marL="342900" indent="-342900" algn="just">
              <a:lnSpc>
                <a:spcPct val="150000"/>
              </a:lnSpc>
              <a:spcBef>
                <a:spcPts val="0"/>
              </a:spcBef>
              <a:buFont typeface="Wingdings" panose="05000000000000000000" pitchFamily="2" charset="2"/>
              <a:buChar char="q"/>
            </a:pPr>
            <a:r>
              <a:rPr lang="pt-BR" sz="1700" dirty="0"/>
              <a:t>Se a citação permanecer entre parênteses, separa-se os autores por ponto e vírgula.</a:t>
            </a:r>
          </a:p>
          <a:p>
            <a:pPr algn="just">
              <a:lnSpc>
                <a:spcPct val="150000"/>
              </a:lnSpc>
              <a:spcBef>
                <a:spcPts val="0"/>
              </a:spcBef>
            </a:pPr>
            <a:endParaRPr lang="pt-BR" sz="1700" dirty="0"/>
          </a:p>
          <a:p>
            <a:pPr algn="just">
              <a:lnSpc>
                <a:spcPct val="100000"/>
              </a:lnSpc>
              <a:spcBef>
                <a:spcPts val="0"/>
              </a:spcBef>
            </a:pPr>
            <a:r>
              <a:rPr lang="pt-BR" sz="1700" b="1" u="sng" dirty="0">
                <a:ea typeface="+mj-ea"/>
                <a:cs typeface="+mj-cs"/>
              </a:rPr>
              <a:t>Exemplos:</a:t>
            </a:r>
          </a:p>
          <a:p>
            <a:pPr algn="just">
              <a:lnSpc>
                <a:spcPct val="150000"/>
              </a:lnSpc>
              <a:spcBef>
                <a:spcPts val="0"/>
              </a:spcBef>
            </a:pPr>
            <a:r>
              <a:rPr lang="pt-BR" sz="1700" dirty="0"/>
              <a:t>De acordo com Davenport e </a:t>
            </a:r>
            <a:r>
              <a:rPr lang="pt-BR" sz="1700" dirty="0" err="1"/>
              <a:t>Prusak</a:t>
            </a:r>
            <a:r>
              <a:rPr lang="pt-BR" sz="1700" dirty="0"/>
              <a:t> (1998, p. 1), “conhecimento não é dado nem informação, embora esteja relacionado com ambos e as diferenças entre esses termos sejam normalmente uma questão de grau.” </a:t>
            </a:r>
          </a:p>
          <a:p>
            <a:pPr algn="just">
              <a:lnSpc>
                <a:spcPct val="150000"/>
              </a:lnSpc>
              <a:spcBef>
                <a:spcPts val="0"/>
              </a:spcBef>
            </a:pPr>
            <a:endParaRPr lang="pt-BR" sz="1700" b="1" dirty="0">
              <a:ea typeface="+mj-ea"/>
              <a:cs typeface="+mj-cs"/>
            </a:endParaRPr>
          </a:p>
          <a:p>
            <a:pPr algn="just">
              <a:lnSpc>
                <a:spcPct val="150000"/>
              </a:lnSpc>
              <a:spcBef>
                <a:spcPts val="0"/>
              </a:spcBef>
            </a:pPr>
            <a:r>
              <a:rPr lang="pt-BR" sz="1700" dirty="0"/>
              <a:t>“Conhecimento não é dado nem informação, embora esteja relacionado com ambos e as diferenças entre esses termos sejam normalmente uma questão de grau.” (DAVENPORT; PRUSAK, 1998, p. 1).</a:t>
            </a:r>
          </a:p>
        </p:txBody>
      </p:sp>
    </p:spTree>
    <p:extLst>
      <p:ext uri="{BB962C8B-B14F-4D97-AF65-F5344CB8AC3E}">
        <p14:creationId xmlns:p14="http://schemas.microsoft.com/office/powerpoint/2010/main" val="3497937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68E8D3-7BDC-4FC2-A4CE-BFDFA0570AF3}"/>
              </a:ext>
            </a:extLst>
          </p:cNvPr>
          <p:cNvSpPr>
            <a:spLocks noGrp="1"/>
          </p:cNvSpPr>
          <p:nvPr>
            <p:ph type="title"/>
          </p:nvPr>
        </p:nvSpPr>
        <p:spPr>
          <a:xfrm>
            <a:off x="628650" y="487921"/>
            <a:ext cx="7886700" cy="775626"/>
          </a:xfrm>
        </p:spPr>
        <p:txBody>
          <a:bodyPr>
            <a:normAutofit/>
          </a:bodyPr>
          <a:lstStyle/>
          <a:p>
            <a:r>
              <a:rPr lang="pt-BR" sz="4000" dirty="0">
                <a:effectLst>
                  <a:outerShdw blurRad="38100" dist="38100" dir="2700000" algn="tl">
                    <a:srgbClr val="000000">
                      <a:alpha val="43137"/>
                    </a:srgbClr>
                  </a:outerShdw>
                </a:effectLst>
              </a:rPr>
              <a:t>CITAÇÃO COM TRÊS AUTORES</a:t>
            </a:r>
          </a:p>
        </p:txBody>
      </p:sp>
      <p:sp>
        <p:nvSpPr>
          <p:cNvPr id="3" name="Espaço Reservado para Texto 2">
            <a:extLst>
              <a:ext uri="{FF2B5EF4-FFF2-40B4-BE49-F238E27FC236}">
                <a16:creationId xmlns:a16="http://schemas.microsoft.com/office/drawing/2014/main" id="{A02BD581-77D7-405C-B4CA-88818C0F6783}"/>
              </a:ext>
            </a:extLst>
          </p:cNvPr>
          <p:cNvSpPr>
            <a:spLocks noGrp="1"/>
          </p:cNvSpPr>
          <p:nvPr>
            <p:ph type="body" idx="1"/>
          </p:nvPr>
        </p:nvSpPr>
        <p:spPr>
          <a:xfrm>
            <a:off x="628650" y="1479196"/>
            <a:ext cx="7886700" cy="4890883"/>
          </a:xfrm>
        </p:spPr>
        <p:txBody>
          <a:bodyPr>
            <a:normAutofit fontScale="25000" lnSpcReduction="20000"/>
          </a:bodyPr>
          <a:lstStyle/>
          <a:p>
            <a:pPr marL="342900" indent="-342900" algn="just">
              <a:lnSpc>
                <a:spcPct val="170000"/>
              </a:lnSpc>
              <a:spcBef>
                <a:spcPts val="0"/>
              </a:spcBef>
              <a:buFont typeface="Wingdings" panose="05000000000000000000" pitchFamily="2" charset="2"/>
              <a:buChar char="q"/>
            </a:pPr>
            <a:r>
              <a:rPr lang="pt-BR" sz="6000" dirty="0"/>
              <a:t>Deve-se colocar os sobrenomes dos dois primeiros autores separados por vírgula, e o segundo e terceiro separados por meio da conjunção “e” (em minúsculo), seguidos do ano e da página entre parênteses;</a:t>
            </a:r>
          </a:p>
          <a:p>
            <a:pPr marL="342900" indent="-342900" algn="just">
              <a:lnSpc>
                <a:spcPct val="170000"/>
              </a:lnSpc>
              <a:spcBef>
                <a:spcPts val="0"/>
              </a:spcBef>
              <a:buFont typeface="Wingdings" panose="05000000000000000000" pitchFamily="2" charset="2"/>
              <a:buChar char="q"/>
            </a:pPr>
            <a:r>
              <a:rPr lang="pt-BR" sz="6000" dirty="0"/>
              <a:t>Quando dentro dos parênteses, deve-se separá-los por ponto e vírgula, separando o ano e a paginação por vírgula.</a:t>
            </a:r>
          </a:p>
          <a:p>
            <a:pPr algn="just">
              <a:lnSpc>
                <a:spcPct val="170000"/>
              </a:lnSpc>
              <a:spcBef>
                <a:spcPts val="0"/>
              </a:spcBef>
            </a:pPr>
            <a:endParaRPr lang="pt-BR" sz="6000" dirty="0"/>
          </a:p>
          <a:p>
            <a:pPr algn="just">
              <a:lnSpc>
                <a:spcPct val="170000"/>
              </a:lnSpc>
              <a:spcBef>
                <a:spcPts val="0"/>
              </a:spcBef>
            </a:pPr>
            <a:r>
              <a:rPr lang="pt-BR" sz="6000" b="1" u="sng" dirty="0">
                <a:ea typeface="+mj-ea"/>
                <a:cs typeface="+mj-cs"/>
              </a:rPr>
              <a:t>Exemplos:</a:t>
            </a:r>
          </a:p>
          <a:p>
            <a:pPr algn="just">
              <a:lnSpc>
                <a:spcPct val="170000"/>
              </a:lnSpc>
              <a:spcBef>
                <a:spcPts val="0"/>
              </a:spcBef>
            </a:pPr>
            <a:r>
              <a:rPr lang="pt-BR" sz="6000" dirty="0"/>
              <a:t>Conforme Botelho, </a:t>
            </a:r>
            <a:r>
              <a:rPr lang="pt-BR" sz="6000" dirty="0" err="1"/>
              <a:t>Carrijo</a:t>
            </a:r>
            <a:r>
              <a:rPr lang="pt-BR" sz="6000" dirty="0"/>
              <a:t> e </a:t>
            </a:r>
            <a:r>
              <a:rPr lang="pt-BR" sz="6000" dirty="0" err="1"/>
              <a:t>Kamasaki</a:t>
            </a:r>
            <a:r>
              <a:rPr lang="pt-BR" sz="6000" dirty="0"/>
              <a:t> (2007, p. 333), “as pesquisas que se seguiram, em especial as desenvolvidas no âmbito do enfoque </a:t>
            </a:r>
            <a:r>
              <a:rPr lang="pt-BR" sz="6000" dirty="0" err="1"/>
              <a:t>neo-schumpeteriano</a:t>
            </a:r>
            <a:r>
              <a:rPr lang="pt-BR" sz="6000" dirty="0"/>
              <a:t>, mostraram a impossibilidade de tratar a atividade de inovação somente a partir de gastos formais de P&amp;D.”</a:t>
            </a:r>
          </a:p>
          <a:p>
            <a:pPr algn="just">
              <a:lnSpc>
                <a:spcPct val="170000"/>
              </a:lnSpc>
              <a:spcBef>
                <a:spcPts val="0"/>
              </a:spcBef>
            </a:pPr>
            <a:endParaRPr lang="pt-BR" sz="6000" dirty="0"/>
          </a:p>
          <a:p>
            <a:pPr algn="just">
              <a:lnSpc>
                <a:spcPct val="170000"/>
              </a:lnSpc>
              <a:spcBef>
                <a:spcPts val="0"/>
              </a:spcBef>
            </a:pPr>
            <a:r>
              <a:rPr lang="pt-BR" sz="6000" dirty="0"/>
              <a:t>“As pesquisas que se seguiram, em especial as desenvolvidas no âmbito do enfoque </a:t>
            </a:r>
            <a:r>
              <a:rPr lang="pt-BR" sz="6000" dirty="0" err="1"/>
              <a:t>neo-schumpeteriano</a:t>
            </a:r>
            <a:r>
              <a:rPr lang="pt-BR" sz="6000" dirty="0"/>
              <a:t>, mostraram a impossibilidade de tratar a atividade de inovação somente a partir de gastos formais de P&amp;D.” (BOTELHO; CARRIJO; KAMASAKI, 2007, p. 333).</a:t>
            </a:r>
          </a:p>
          <a:p>
            <a:pPr marL="342900" indent="-342900" algn="l">
              <a:buFont typeface="Arial" panose="020B0604020202020204" pitchFamily="34" charset="0"/>
              <a:buChar char="•"/>
            </a:pPr>
            <a:endParaRPr lang="pt-BR" b="1" dirty="0">
              <a:ea typeface="+mj-ea"/>
              <a:cs typeface="+mj-cs"/>
            </a:endParaRPr>
          </a:p>
        </p:txBody>
      </p:sp>
    </p:spTree>
    <p:extLst>
      <p:ext uri="{BB962C8B-B14F-4D97-AF65-F5344CB8AC3E}">
        <p14:creationId xmlns:p14="http://schemas.microsoft.com/office/powerpoint/2010/main" val="1812944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A4B4E-3FAC-4466-8BF0-2E06E22A8DC8}"/>
              </a:ext>
            </a:extLst>
          </p:cNvPr>
          <p:cNvSpPr>
            <a:spLocks noGrp="1"/>
          </p:cNvSpPr>
          <p:nvPr>
            <p:ph type="title"/>
          </p:nvPr>
        </p:nvSpPr>
        <p:spPr>
          <a:xfrm>
            <a:off x="628650" y="332509"/>
            <a:ext cx="7886700" cy="1385455"/>
          </a:xfrm>
        </p:spPr>
        <p:txBody>
          <a:bodyPr>
            <a:normAutofit/>
          </a:bodyPr>
          <a:lstStyle/>
          <a:p>
            <a:r>
              <a:rPr lang="pt-BR" sz="4000" dirty="0">
                <a:effectLst>
                  <a:outerShdw blurRad="38100" dist="38100" dir="2700000" algn="tl">
                    <a:srgbClr val="000000">
                      <a:alpha val="43137"/>
                    </a:srgbClr>
                  </a:outerShdw>
                </a:effectLst>
              </a:rPr>
              <a:t>CITAÇÃO DIRETA </a:t>
            </a:r>
            <a:br>
              <a:rPr lang="pt-BR" sz="4000" dirty="0">
                <a:effectLst>
                  <a:outerShdw blurRad="38100" dist="38100" dir="2700000" algn="tl">
                    <a:srgbClr val="000000">
                      <a:alpha val="43137"/>
                    </a:srgbClr>
                  </a:outerShdw>
                </a:effectLst>
              </a:rPr>
            </a:br>
            <a:r>
              <a:rPr lang="pt-BR" sz="4000" dirty="0">
                <a:effectLst>
                  <a:outerShdw blurRad="38100" dist="38100" dir="2700000" algn="tl">
                    <a:srgbClr val="000000">
                      <a:alpha val="43137"/>
                    </a:srgbClr>
                  </a:outerShdw>
                </a:effectLst>
              </a:rPr>
              <a:t>COM MAIS DE TRÊS AUTORES</a:t>
            </a:r>
          </a:p>
        </p:txBody>
      </p:sp>
      <p:sp>
        <p:nvSpPr>
          <p:cNvPr id="3" name="Espaço Reservado para Texto 2">
            <a:extLst>
              <a:ext uri="{FF2B5EF4-FFF2-40B4-BE49-F238E27FC236}">
                <a16:creationId xmlns:a16="http://schemas.microsoft.com/office/drawing/2014/main" id="{CAEEBE5F-D484-46D5-B86E-A510AAD0D4A1}"/>
              </a:ext>
            </a:extLst>
          </p:cNvPr>
          <p:cNvSpPr>
            <a:spLocks noGrp="1"/>
          </p:cNvSpPr>
          <p:nvPr>
            <p:ph type="body" idx="1"/>
          </p:nvPr>
        </p:nvSpPr>
        <p:spPr>
          <a:xfrm>
            <a:off x="628650" y="1939637"/>
            <a:ext cx="7886700" cy="4197926"/>
          </a:xfrm>
        </p:spPr>
        <p:txBody>
          <a:bodyPr>
            <a:noAutofit/>
          </a:bodyPr>
          <a:lstStyle/>
          <a:p>
            <a:pPr marL="342900" indent="-342900" algn="just">
              <a:lnSpc>
                <a:spcPct val="150000"/>
              </a:lnSpc>
              <a:spcBef>
                <a:spcPts val="0"/>
              </a:spcBef>
              <a:buFont typeface="Wingdings" panose="05000000000000000000" pitchFamily="2" charset="2"/>
              <a:buChar char="q"/>
            </a:pPr>
            <a:r>
              <a:rPr lang="pt-BR" sz="1600" dirty="0"/>
              <a:t>Inicia-se a citação com o sobrenome do primeiro autor seguido da expressão et al (et alii: e outros) grafada em minúsculo.</a:t>
            </a:r>
          </a:p>
          <a:p>
            <a:pPr algn="just">
              <a:lnSpc>
                <a:spcPct val="150000"/>
              </a:lnSpc>
              <a:spcBef>
                <a:spcPts val="0"/>
              </a:spcBef>
            </a:pPr>
            <a:endParaRPr lang="pt-BR" sz="1600" b="1" u="sng" dirty="0">
              <a:ea typeface="+mj-ea"/>
              <a:cs typeface="+mj-cs"/>
            </a:endParaRPr>
          </a:p>
          <a:p>
            <a:pPr algn="just">
              <a:lnSpc>
                <a:spcPct val="100000"/>
              </a:lnSpc>
              <a:spcBef>
                <a:spcPts val="0"/>
              </a:spcBef>
            </a:pPr>
            <a:r>
              <a:rPr lang="pt-BR" sz="1600" b="1" u="sng" dirty="0">
                <a:ea typeface="+mj-ea"/>
                <a:cs typeface="+mj-cs"/>
              </a:rPr>
              <a:t>Exemplos:</a:t>
            </a:r>
          </a:p>
          <a:p>
            <a:pPr algn="just">
              <a:lnSpc>
                <a:spcPct val="150000"/>
              </a:lnSpc>
              <a:spcBef>
                <a:spcPts val="0"/>
              </a:spcBef>
            </a:pPr>
            <a:r>
              <a:rPr lang="pt-BR" sz="1600" dirty="0"/>
              <a:t>De acordo com Carvalho et al. (2007, p. 44), com o crescimento da população mundial, existe a necessidade de aumentar a eficiência dos sistemas de produção de alimentos, nos quais a produção de proteína de origem animal assume grande importância;</a:t>
            </a:r>
          </a:p>
          <a:p>
            <a:pPr algn="just">
              <a:lnSpc>
                <a:spcPct val="150000"/>
              </a:lnSpc>
              <a:spcBef>
                <a:spcPts val="0"/>
              </a:spcBef>
            </a:pPr>
            <a:endParaRPr lang="pt-BR" sz="1600" dirty="0"/>
          </a:p>
          <a:p>
            <a:pPr algn="just">
              <a:lnSpc>
                <a:spcPct val="150000"/>
              </a:lnSpc>
              <a:spcBef>
                <a:spcPts val="0"/>
              </a:spcBef>
            </a:pPr>
            <a:r>
              <a:rPr lang="pt-BR" sz="1600" dirty="0"/>
              <a:t>Com o crescimento da população mundial, existe a necessidade de aumentar a eficiência dos sistemas de produção de alimentos, nos quais a produção de proteína de origem animal assume grande importância (CARVALHO et al., 2007, p. 44).</a:t>
            </a:r>
            <a:endParaRPr lang="pt-BR" sz="1600" b="1" dirty="0">
              <a:ea typeface="+mj-ea"/>
              <a:cs typeface="+mj-cs"/>
            </a:endParaRPr>
          </a:p>
        </p:txBody>
      </p:sp>
    </p:spTree>
    <p:extLst>
      <p:ext uri="{BB962C8B-B14F-4D97-AF65-F5344CB8AC3E}">
        <p14:creationId xmlns:p14="http://schemas.microsoft.com/office/powerpoint/2010/main" val="1049160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C8C21-1B50-42E0-AF2F-1F10DFC5D286}"/>
              </a:ext>
            </a:extLst>
          </p:cNvPr>
          <p:cNvSpPr>
            <a:spLocks noGrp="1"/>
          </p:cNvSpPr>
          <p:nvPr>
            <p:ph type="title"/>
          </p:nvPr>
        </p:nvSpPr>
        <p:spPr>
          <a:xfrm>
            <a:off x="628650" y="329105"/>
            <a:ext cx="7886700" cy="932766"/>
          </a:xfrm>
        </p:spPr>
        <p:txBody>
          <a:bodyPr>
            <a:normAutofit/>
          </a:bodyPr>
          <a:lstStyle/>
          <a:p>
            <a:r>
              <a:rPr lang="pt-BR" sz="4000" dirty="0">
                <a:effectLst>
                  <a:outerShdw blurRad="38100" dist="38100" dir="2700000" algn="tl">
                    <a:srgbClr val="000000">
                      <a:alpha val="43137"/>
                    </a:srgbClr>
                  </a:outerShdw>
                </a:effectLst>
              </a:rPr>
              <a:t>CITAÇÃO DIRETA LONGA</a:t>
            </a:r>
          </a:p>
        </p:txBody>
      </p:sp>
      <p:sp>
        <p:nvSpPr>
          <p:cNvPr id="3" name="Espaço Reservado para Texto 2">
            <a:extLst>
              <a:ext uri="{FF2B5EF4-FFF2-40B4-BE49-F238E27FC236}">
                <a16:creationId xmlns:a16="http://schemas.microsoft.com/office/drawing/2014/main" id="{CD51CBDF-09FE-4138-B4AE-0B517530FAF9}"/>
              </a:ext>
            </a:extLst>
          </p:cNvPr>
          <p:cNvSpPr>
            <a:spLocks noGrp="1"/>
          </p:cNvSpPr>
          <p:nvPr>
            <p:ph type="body" idx="1"/>
          </p:nvPr>
        </p:nvSpPr>
        <p:spPr>
          <a:xfrm>
            <a:off x="628650" y="1683881"/>
            <a:ext cx="7886700" cy="3490238"/>
          </a:xfrm>
        </p:spPr>
        <p:txBody>
          <a:bodyPr>
            <a:normAutofit/>
          </a:bodyPr>
          <a:lstStyle/>
          <a:p>
            <a:pPr marL="342900" indent="-342900" algn="just">
              <a:lnSpc>
                <a:spcPct val="150000"/>
              </a:lnSpc>
              <a:spcBef>
                <a:spcPts val="0"/>
              </a:spcBef>
              <a:buFont typeface="Wingdings" panose="05000000000000000000" pitchFamily="2" charset="2"/>
              <a:buChar char="q"/>
            </a:pPr>
            <a:r>
              <a:rPr lang="pt-BR" sz="1700" dirty="0"/>
              <a:t>No texto, com mais de três linhas, deve ser formatada com recuo de 4 cm da margem esquerda, com letra menor que a do texto, no tamanho 10, sem as aspas e com espaçamento simples entre linhas;</a:t>
            </a:r>
          </a:p>
          <a:p>
            <a:pPr marL="342900" indent="-342900" algn="just">
              <a:lnSpc>
                <a:spcPct val="150000"/>
              </a:lnSpc>
              <a:spcBef>
                <a:spcPts val="0"/>
              </a:spcBef>
              <a:buFont typeface="Wingdings" panose="05000000000000000000" pitchFamily="2" charset="2"/>
              <a:buChar char="q"/>
            </a:pPr>
            <a:r>
              <a:rPr lang="pt-BR" sz="1700" dirty="0"/>
              <a:t>As regras de número de autores, citações por título, entidade de citações diretas curtas também valem para citações diretas longas.</a:t>
            </a:r>
          </a:p>
        </p:txBody>
      </p:sp>
    </p:spTree>
    <p:extLst>
      <p:ext uri="{BB962C8B-B14F-4D97-AF65-F5344CB8AC3E}">
        <p14:creationId xmlns:p14="http://schemas.microsoft.com/office/powerpoint/2010/main" val="2807062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110502-4373-4AD4-A079-78CCCFBA2433}"/>
              </a:ext>
            </a:extLst>
          </p:cNvPr>
          <p:cNvSpPr>
            <a:spLocks noGrp="1"/>
          </p:cNvSpPr>
          <p:nvPr>
            <p:ph type="title"/>
          </p:nvPr>
        </p:nvSpPr>
        <p:spPr>
          <a:xfrm>
            <a:off x="628650" y="-210228"/>
            <a:ext cx="7886700" cy="1425095"/>
          </a:xfrm>
        </p:spPr>
        <p:txBody>
          <a:bodyPr>
            <a:normAutofit/>
          </a:bodyPr>
          <a:lstStyle/>
          <a:p>
            <a:r>
              <a:rPr lang="pt-BR" sz="4000" dirty="0">
                <a:effectLst>
                  <a:outerShdw blurRad="38100" dist="38100" dir="2700000" algn="tl">
                    <a:srgbClr val="000000">
                      <a:alpha val="43137"/>
                    </a:srgbClr>
                  </a:outerShdw>
                </a:effectLst>
              </a:rPr>
              <a:t>CITAÇÃO DIRETA LONGA: EXEMPLOS</a:t>
            </a:r>
          </a:p>
        </p:txBody>
      </p:sp>
      <p:sp>
        <p:nvSpPr>
          <p:cNvPr id="3" name="Espaço Reservado para Texto 2">
            <a:extLst>
              <a:ext uri="{FF2B5EF4-FFF2-40B4-BE49-F238E27FC236}">
                <a16:creationId xmlns:a16="http://schemas.microsoft.com/office/drawing/2014/main" id="{C3EF8F9C-B567-43AE-9B99-3CACE3D96BF1}"/>
              </a:ext>
            </a:extLst>
          </p:cNvPr>
          <p:cNvSpPr>
            <a:spLocks noGrp="1"/>
          </p:cNvSpPr>
          <p:nvPr>
            <p:ph type="body" idx="1"/>
          </p:nvPr>
        </p:nvSpPr>
        <p:spPr>
          <a:xfrm>
            <a:off x="628650" y="2155889"/>
            <a:ext cx="7886700" cy="4355748"/>
          </a:xfrm>
        </p:spPr>
        <p:txBody>
          <a:bodyPr>
            <a:normAutofit/>
          </a:bodyPr>
          <a:lstStyle/>
          <a:p>
            <a:pPr algn="just">
              <a:lnSpc>
                <a:spcPct val="160000"/>
              </a:lnSpc>
              <a:spcBef>
                <a:spcPts val="1200"/>
              </a:spcBef>
              <a:spcAft>
                <a:spcPts val="1200"/>
              </a:spcAft>
            </a:pPr>
            <a:endParaRPr lang="pt-BR" sz="1500" dirty="0"/>
          </a:p>
        </p:txBody>
      </p:sp>
      <p:pic>
        <p:nvPicPr>
          <p:cNvPr id="6" name="Imagem 5">
            <a:extLst>
              <a:ext uri="{FF2B5EF4-FFF2-40B4-BE49-F238E27FC236}">
                <a16:creationId xmlns:a16="http://schemas.microsoft.com/office/drawing/2014/main" id="{F2AF8337-B5F5-44EA-BA0D-0B152556D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574" y="1914313"/>
            <a:ext cx="6096851" cy="3029373"/>
          </a:xfrm>
          <a:prstGeom prst="rect">
            <a:avLst/>
          </a:prstGeom>
        </p:spPr>
      </p:pic>
    </p:spTree>
    <p:extLst>
      <p:ext uri="{BB962C8B-B14F-4D97-AF65-F5344CB8AC3E}">
        <p14:creationId xmlns:p14="http://schemas.microsoft.com/office/powerpoint/2010/main" val="2776594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38A670-EE49-4BE8-B06A-D9C2EBF166EB}"/>
              </a:ext>
            </a:extLst>
          </p:cNvPr>
          <p:cNvSpPr>
            <a:spLocks noGrp="1"/>
          </p:cNvSpPr>
          <p:nvPr>
            <p:ph type="title"/>
          </p:nvPr>
        </p:nvSpPr>
        <p:spPr>
          <a:xfrm>
            <a:off x="628650" y="-163729"/>
            <a:ext cx="7886700" cy="1425600"/>
          </a:xfrm>
        </p:spPr>
        <p:txBody>
          <a:bodyPr>
            <a:normAutofit/>
          </a:bodyPr>
          <a:lstStyle/>
          <a:p>
            <a:r>
              <a:rPr lang="pt-BR" sz="4000" dirty="0">
                <a:effectLst>
                  <a:outerShdw blurRad="38100" dist="38100" dir="2700000" algn="tl">
                    <a:srgbClr val="000000">
                      <a:alpha val="43137"/>
                    </a:srgbClr>
                  </a:outerShdw>
                </a:effectLst>
              </a:rPr>
              <a:t>CITAÇÃO DIRETA LONGA: EXEMPLOS</a:t>
            </a:r>
            <a:endParaRPr lang="pt-BR" sz="4000" dirty="0"/>
          </a:p>
        </p:txBody>
      </p:sp>
      <p:sp>
        <p:nvSpPr>
          <p:cNvPr id="3" name="Espaço Reservado para Texto 2">
            <a:extLst>
              <a:ext uri="{FF2B5EF4-FFF2-40B4-BE49-F238E27FC236}">
                <a16:creationId xmlns:a16="http://schemas.microsoft.com/office/drawing/2014/main" id="{D1110FEA-0590-40AD-8F67-A60B0075054E}"/>
              </a:ext>
            </a:extLst>
          </p:cNvPr>
          <p:cNvSpPr>
            <a:spLocks noGrp="1"/>
          </p:cNvSpPr>
          <p:nvPr>
            <p:ph type="body" idx="1"/>
          </p:nvPr>
        </p:nvSpPr>
        <p:spPr/>
        <p:txBody>
          <a:bodyPr/>
          <a:lstStyle/>
          <a:p>
            <a:endParaRPr lang="pt-BR" dirty="0"/>
          </a:p>
        </p:txBody>
      </p:sp>
      <p:pic>
        <p:nvPicPr>
          <p:cNvPr id="5" name="Imagem 4">
            <a:extLst>
              <a:ext uri="{FF2B5EF4-FFF2-40B4-BE49-F238E27FC236}">
                <a16:creationId xmlns:a16="http://schemas.microsoft.com/office/drawing/2014/main" id="{04798DB5-410F-46EC-9C6D-1528097AD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115" y="1782321"/>
            <a:ext cx="5896798" cy="4353533"/>
          </a:xfrm>
          <a:prstGeom prst="rect">
            <a:avLst/>
          </a:prstGeom>
        </p:spPr>
      </p:pic>
    </p:spTree>
    <p:extLst>
      <p:ext uri="{BB962C8B-B14F-4D97-AF65-F5344CB8AC3E}">
        <p14:creationId xmlns:p14="http://schemas.microsoft.com/office/powerpoint/2010/main" val="3700036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24C2FE-1DF4-4DAF-96AF-FD8E8499578B}"/>
              </a:ext>
            </a:extLst>
          </p:cNvPr>
          <p:cNvSpPr>
            <a:spLocks noGrp="1"/>
          </p:cNvSpPr>
          <p:nvPr>
            <p:ph type="title"/>
          </p:nvPr>
        </p:nvSpPr>
        <p:spPr>
          <a:xfrm>
            <a:off x="628650" y="392354"/>
            <a:ext cx="7886700" cy="869517"/>
          </a:xfrm>
        </p:spPr>
        <p:txBody>
          <a:bodyPr>
            <a:normAutofit/>
          </a:bodyPr>
          <a:lstStyle/>
          <a:p>
            <a:r>
              <a:rPr lang="pt-BR" sz="4000" dirty="0">
                <a:effectLst>
                  <a:outerShdw blurRad="38100" dist="38100" dir="2700000" algn="tl">
                    <a:srgbClr val="000000">
                      <a:alpha val="43137"/>
                    </a:srgbClr>
                  </a:outerShdw>
                </a:effectLst>
              </a:rPr>
              <a:t>CITAÇÃO INDIRETA</a:t>
            </a:r>
          </a:p>
        </p:txBody>
      </p:sp>
      <p:sp>
        <p:nvSpPr>
          <p:cNvPr id="3" name="Espaço Reservado para Texto 2">
            <a:extLst>
              <a:ext uri="{FF2B5EF4-FFF2-40B4-BE49-F238E27FC236}">
                <a16:creationId xmlns:a16="http://schemas.microsoft.com/office/drawing/2014/main" id="{E637693B-8F8F-414F-B7D2-1110884C14AC}"/>
              </a:ext>
            </a:extLst>
          </p:cNvPr>
          <p:cNvSpPr>
            <a:spLocks noGrp="1"/>
          </p:cNvSpPr>
          <p:nvPr>
            <p:ph type="body" idx="1"/>
          </p:nvPr>
        </p:nvSpPr>
        <p:spPr>
          <a:xfrm>
            <a:off x="628650" y="1704663"/>
            <a:ext cx="7886700" cy="3448674"/>
          </a:xfrm>
        </p:spPr>
        <p:txBody>
          <a:bodyPr/>
          <a:lstStyle/>
          <a:p>
            <a:pPr marL="342000" indent="-342000" algn="just">
              <a:lnSpc>
                <a:spcPct val="150000"/>
              </a:lnSpc>
              <a:spcBef>
                <a:spcPts val="0"/>
              </a:spcBef>
              <a:buFont typeface="Wingdings" panose="05000000000000000000" pitchFamily="2" charset="2"/>
              <a:buChar char="q"/>
            </a:pPr>
            <a:r>
              <a:rPr lang="pt-BR" sz="1700" dirty="0"/>
              <a:t>Segundo </a:t>
            </a:r>
            <a:r>
              <a:rPr lang="pt-BR" sz="1700" dirty="0" err="1"/>
              <a:t>Prodanov</a:t>
            </a:r>
            <a:r>
              <a:rPr lang="pt-BR" sz="1700" dirty="0"/>
              <a:t> e Freitas (2013, p. 195), a citação indireta “é uma paráfrase ou um comentário sobre a ideia de um autor”;</a:t>
            </a:r>
          </a:p>
          <a:p>
            <a:pPr marL="342000" indent="-342000" algn="just">
              <a:lnSpc>
                <a:spcPct val="150000"/>
              </a:lnSpc>
              <a:spcBef>
                <a:spcPts val="0"/>
              </a:spcBef>
              <a:buFont typeface="Wingdings" panose="05000000000000000000" pitchFamily="2" charset="2"/>
              <a:buChar char="q"/>
            </a:pPr>
            <a:r>
              <a:rPr lang="pt-BR" sz="1700" dirty="0"/>
              <a:t>Possui as mesmas regras da citação direta, porém a indicação da paginação é opcional.</a:t>
            </a:r>
          </a:p>
          <a:p>
            <a:pPr marL="457200" indent="-457200" algn="just">
              <a:buFont typeface="Wingdings" panose="05000000000000000000" pitchFamily="2" charset="2"/>
              <a:buChar char="Ø"/>
            </a:pPr>
            <a:endParaRPr lang="pt-BR" dirty="0"/>
          </a:p>
        </p:txBody>
      </p:sp>
    </p:spTree>
    <p:extLst>
      <p:ext uri="{BB962C8B-B14F-4D97-AF65-F5344CB8AC3E}">
        <p14:creationId xmlns:p14="http://schemas.microsoft.com/office/powerpoint/2010/main" val="105373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C56406-10F8-4BA6-8179-8099ABB08D5D}"/>
              </a:ext>
            </a:extLst>
          </p:cNvPr>
          <p:cNvSpPr>
            <a:spLocks noGrp="1"/>
          </p:cNvSpPr>
          <p:nvPr>
            <p:ph type="title"/>
          </p:nvPr>
        </p:nvSpPr>
        <p:spPr>
          <a:xfrm>
            <a:off x="628650" y="374032"/>
            <a:ext cx="7886700" cy="1441018"/>
          </a:xfrm>
        </p:spPr>
        <p:txBody>
          <a:bodyPr>
            <a:normAutofit/>
          </a:bodyPr>
          <a:lstStyle/>
          <a:p>
            <a:r>
              <a:rPr lang="pt-BR" sz="4000" dirty="0">
                <a:effectLst>
                  <a:outerShdw blurRad="38100" dist="38100" dir="2700000" algn="tl">
                    <a:srgbClr val="000000">
                      <a:alpha val="43137"/>
                    </a:srgbClr>
                  </a:outerShdw>
                </a:effectLst>
              </a:rPr>
              <a:t>CITAÇÃO INDIRETA</a:t>
            </a:r>
            <a:br>
              <a:rPr lang="pt-BR" sz="4000" dirty="0">
                <a:effectLst>
                  <a:outerShdw blurRad="38100" dist="38100" dir="2700000" algn="tl">
                    <a:srgbClr val="000000">
                      <a:alpha val="43137"/>
                    </a:srgbClr>
                  </a:outerShdw>
                </a:effectLst>
              </a:rPr>
            </a:br>
            <a:r>
              <a:rPr lang="pt-BR" sz="4000" dirty="0">
                <a:effectLst>
                  <a:outerShdw blurRad="38100" dist="38100" dir="2700000" algn="tl">
                    <a:srgbClr val="000000">
                      <a:alpha val="43137"/>
                    </a:srgbClr>
                  </a:outerShdw>
                </a:effectLst>
              </a:rPr>
              <a:t>EXEMPLOS</a:t>
            </a:r>
          </a:p>
        </p:txBody>
      </p:sp>
      <p:sp>
        <p:nvSpPr>
          <p:cNvPr id="3" name="Espaço Reservado para Texto 2">
            <a:extLst>
              <a:ext uri="{FF2B5EF4-FFF2-40B4-BE49-F238E27FC236}">
                <a16:creationId xmlns:a16="http://schemas.microsoft.com/office/drawing/2014/main" id="{47867AF6-6AC4-4DA0-9212-1CE13A93EA03}"/>
              </a:ext>
            </a:extLst>
          </p:cNvPr>
          <p:cNvSpPr>
            <a:spLocks noGrp="1"/>
          </p:cNvSpPr>
          <p:nvPr>
            <p:ph type="body" idx="1"/>
          </p:nvPr>
        </p:nvSpPr>
        <p:spPr>
          <a:xfrm>
            <a:off x="487507" y="2064432"/>
            <a:ext cx="8168986" cy="4793568"/>
          </a:xfrm>
        </p:spPr>
        <p:txBody>
          <a:bodyPr>
            <a:noAutofit/>
          </a:bodyPr>
          <a:lstStyle/>
          <a:p>
            <a:pPr marL="342900" indent="-342900" algn="just">
              <a:lnSpc>
                <a:spcPct val="150000"/>
              </a:lnSpc>
              <a:spcBef>
                <a:spcPts val="0"/>
              </a:spcBef>
              <a:buFont typeface="Wingdings" panose="05000000000000000000" pitchFamily="2" charset="2"/>
              <a:buChar char="q"/>
            </a:pPr>
            <a:r>
              <a:rPr lang="pt-BR" sz="1700" dirty="0"/>
              <a:t>Existem seis fontes principais de barreiras de entrada: economias de escala, diferenciação do produto, necessidades de capital, custos de mudança, acesso aos canais de distribuição e desvantagens de custo independentes de escala (PORTER, 2004);</a:t>
            </a:r>
          </a:p>
          <a:p>
            <a:pPr marL="342900" indent="-342900" algn="just">
              <a:lnSpc>
                <a:spcPct val="150000"/>
              </a:lnSpc>
              <a:spcBef>
                <a:spcPts val="0"/>
              </a:spcBef>
              <a:buFont typeface="Wingdings" panose="05000000000000000000" pitchFamily="2" charset="2"/>
              <a:buChar char="q"/>
            </a:pPr>
            <a:r>
              <a:rPr lang="pt-BR" sz="1700" dirty="0"/>
              <a:t>Rocha (2004) destaca que a melhor estratégia para uma empresa aumentar seus ganhos financeiros é conquistar a fidelização dos seus clientes, especialmente os mais importantes, porque, quando as pessoas estão satisfeitas com o tratamento que recebem, não só preferem não mudar de empresa como fazem a divulgação dele para a sua família e para seus conhecidos.</a:t>
            </a:r>
          </a:p>
        </p:txBody>
      </p:sp>
    </p:spTree>
    <p:extLst>
      <p:ext uri="{BB962C8B-B14F-4D97-AF65-F5344CB8AC3E}">
        <p14:creationId xmlns:p14="http://schemas.microsoft.com/office/powerpoint/2010/main" val="3921557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63666-1E02-4765-8CF5-AC17F20A8CEA}"/>
              </a:ext>
            </a:extLst>
          </p:cNvPr>
          <p:cNvSpPr>
            <a:spLocks noGrp="1"/>
          </p:cNvSpPr>
          <p:nvPr>
            <p:ph type="title"/>
          </p:nvPr>
        </p:nvSpPr>
        <p:spPr>
          <a:xfrm>
            <a:off x="628650" y="352737"/>
            <a:ext cx="7886700" cy="846235"/>
          </a:xfrm>
        </p:spPr>
        <p:txBody>
          <a:bodyPr>
            <a:normAutofit/>
          </a:bodyPr>
          <a:lstStyle/>
          <a:p>
            <a:r>
              <a:rPr lang="pt-BR" sz="4000" dirty="0">
                <a:effectLst>
                  <a:outerShdw blurRad="38100" dist="38100" dir="2700000" algn="tl">
                    <a:srgbClr val="000000">
                      <a:alpha val="43137"/>
                    </a:srgbClr>
                  </a:outerShdw>
                </a:effectLst>
              </a:rPr>
              <a:t>CITAÇÃO DE CITAÇÃO</a:t>
            </a:r>
          </a:p>
        </p:txBody>
      </p:sp>
      <p:sp>
        <p:nvSpPr>
          <p:cNvPr id="3" name="Espaço Reservado para Texto 2">
            <a:extLst>
              <a:ext uri="{FF2B5EF4-FFF2-40B4-BE49-F238E27FC236}">
                <a16:creationId xmlns:a16="http://schemas.microsoft.com/office/drawing/2014/main" id="{B7F1CAC7-4996-49C2-9084-9443F1E1B8E6}"/>
              </a:ext>
            </a:extLst>
          </p:cNvPr>
          <p:cNvSpPr>
            <a:spLocks noGrp="1"/>
          </p:cNvSpPr>
          <p:nvPr>
            <p:ph type="body" idx="1"/>
          </p:nvPr>
        </p:nvSpPr>
        <p:spPr>
          <a:xfrm>
            <a:off x="628650" y="1478220"/>
            <a:ext cx="8108618" cy="4696690"/>
          </a:xfrm>
        </p:spPr>
        <p:txBody>
          <a:bodyPr>
            <a:normAutofit/>
          </a:bodyPr>
          <a:lstStyle/>
          <a:p>
            <a:pPr marL="342900" indent="-342900" algn="just">
              <a:lnSpc>
                <a:spcPct val="170000"/>
              </a:lnSpc>
              <a:spcBef>
                <a:spcPts val="0"/>
              </a:spcBef>
              <a:buFont typeface="Wingdings" panose="05000000000000000000" pitchFamily="2" charset="2"/>
              <a:buChar char="q"/>
            </a:pPr>
            <a:r>
              <a:rPr lang="pt-BR" sz="1700" dirty="0"/>
              <a:t>É uma citação direta ou indireta de um texto, sendo que não tivemos acesso ao original. Identificamos a obra diretamente consultada, o autor e a obra citada, acrescidos do termo latino apud (citado por, conforme, segundo). Nas referências </a:t>
            </a:r>
            <a:r>
              <a:rPr lang="pt-BR" sz="1700" b="1" dirty="0"/>
              <a:t>somente mencionamos o nome do autor da obra consultada</a:t>
            </a:r>
            <a:r>
              <a:rPr lang="pt-BR" sz="1700" dirty="0"/>
              <a:t>;</a:t>
            </a:r>
          </a:p>
          <a:p>
            <a:pPr marL="342900" indent="-342900" algn="just">
              <a:lnSpc>
                <a:spcPct val="170000"/>
              </a:lnSpc>
              <a:spcBef>
                <a:spcPts val="0"/>
              </a:spcBef>
              <a:buFont typeface="Wingdings" panose="05000000000000000000" pitchFamily="2" charset="2"/>
              <a:buChar char="q"/>
            </a:pPr>
            <a:r>
              <a:rPr lang="pt-BR" sz="1700" dirty="0"/>
              <a:t>Fortemente desencorajada pela comunidade acadêmica. Sempre utiliza-se fontes primárias nos trabalhos. Utilizar somente em último caso;</a:t>
            </a:r>
          </a:p>
          <a:p>
            <a:pPr marL="342900" indent="-342900" algn="just">
              <a:lnSpc>
                <a:spcPct val="170000"/>
              </a:lnSpc>
              <a:spcBef>
                <a:spcPts val="0"/>
              </a:spcBef>
              <a:buFont typeface="Wingdings" panose="05000000000000000000" pitchFamily="2" charset="2"/>
              <a:buChar char="q"/>
            </a:pPr>
            <a:r>
              <a:rPr lang="pt-BR" sz="1700" dirty="0"/>
              <a:t>As regras de número de autores, citações por título, entidade de citações diretas curtas também valem para citações diretas longas.</a:t>
            </a:r>
          </a:p>
          <a:p>
            <a:pPr marL="342900" indent="-342900" algn="just">
              <a:buFont typeface="Wingdings" panose="05000000000000000000" pitchFamily="2" charset="2"/>
              <a:buChar char="q"/>
            </a:pPr>
            <a:endParaRPr lang="pt-BR" dirty="0"/>
          </a:p>
        </p:txBody>
      </p:sp>
    </p:spTree>
    <p:extLst>
      <p:ext uri="{BB962C8B-B14F-4D97-AF65-F5344CB8AC3E}">
        <p14:creationId xmlns:p14="http://schemas.microsoft.com/office/powerpoint/2010/main" val="1705227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7CC82-8C97-4D54-8751-EA0480D071F7}"/>
              </a:ext>
            </a:extLst>
          </p:cNvPr>
          <p:cNvSpPr>
            <a:spLocks noGrp="1"/>
          </p:cNvSpPr>
          <p:nvPr>
            <p:ph type="title"/>
          </p:nvPr>
        </p:nvSpPr>
        <p:spPr>
          <a:xfrm>
            <a:off x="628650" y="571257"/>
            <a:ext cx="7886700" cy="1209955"/>
          </a:xfrm>
        </p:spPr>
        <p:txBody>
          <a:bodyPr>
            <a:normAutofit/>
          </a:bodyPr>
          <a:lstStyle/>
          <a:p>
            <a:r>
              <a:rPr lang="pt-BR" sz="4000" dirty="0">
                <a:effectLst>
                  <a:outerShdw blurRad="38100" dist="38100" dir="2700000" algn="tl">
                    <a:srgbClr val="000000">
                      <a:alpha val="43137"/>
                    </a:srgbClr>
                  </a:outerShdw>
                </a:effectLst>
              </a:rPr>
              <a:t>CITAÇÃO DE CITAÇÃO</a:t>
            </a:r>
            <a:br>
              <a:rPr lang="pt-BR" sz="4000" dirty="0">
                <a:effectLst>
                  <a:outerShdw blurRad="38100" dist="38100" dir="2700000" algn="tl">
                    <a:srgbClr val="000000">
                      <a:alpha val="43137"/>
                    </a:srgbClr>
                  </a:outerShdw>
                </a:effectLst>
              </a:rPr>
            </a:br>
            <a:r>
              <a:rPr lang="pt-BR" sz="4000" dirty="0">
                <a:effectLst>
                  <a:outerShdw blurRad="38100" dist="38100" dir="2700000" algn="tl">
                    <a:srgbClr val="000000">
                      <a:alpha val="43137"/>
                    </a:srgbClr>
                  </a:outerShdw>
                </a:effectLst>
              </a:rPr>
              <a:t> EXEMPLOS</a:t>
            </a:r>
          </a:p>
        </p:txBody>
      </p:sp>
      <p:sp>
        <p:nvSpPr>
          <p:cNvPr id="3" name="Espaço Reservado para Texto 2">
            <a:extLst>
              <a:ext uri="{FF2B5EF4-FFF2-40B4-BE49-F238E27FC236}">
                <a16:creationId xmlns:a16="http://schemas.microsoft.com/office/drawing/2014/main" id="{E5543FAE-291C-4B31-B96F-912900436904}"/>
              </a:ext>
            </a:extLst>
          </p:cNvPr>
          <p:cNvSpPr>
            <a:spLocks noGrp="1"/>
          </p:cNvSpPr>
          <p:nvPr>
            <p:ph type="body" idx="1"/>
          </p:nvPr>
        </p:nvSpPr>
        <p:spPr>
          <a:xfrm>
            <a:off x="517691" y="2258290"/>
            <a:ext cx="8108618" cy="3670347"/>
          </a:xfrm>
        </p:spPr>
        <p:txBody>
          <a:bodyPr>
            <a:normAutofit/>
          </a:bodyPr>
          <a:lstStyle/>
          <a:p>
            <a:pPr marL="342900" indent="-342900" algn="just">
              <a:lnSpc>
                <a:spcPct val="150000"/>
              </a:lnSpc>
              <a:spcBef>
                <a:spcPts val="0"/>
              </a:spcBef>
              <a:buFont typeface="Wingdings" panose="05000000000000000000" pitchFamily="2" charset="2"/>
              <a:buChar char="q"/>
            </a:pPr>
            <a:r>
              <a:rPr lang="pt-BR" sz="1700" dirty="0"/>
              <a:t>Atitude, segundo </a:t>
            </a:r>
            <a:r>
              <a:rPr lang="pt-BR" sz="1700" dirty="0" err="1"/>
              <a:t>Thurstone</a:t>
            </a:r>
            <a:r>
              <a:rPr lang="pt-BR" sz="1700" dirty="0"/>
              <a:t> (2000, p. 245 apud MOWEN; MINOR, 2003, p. 142), é “a quantidade de afeição ou sentimento a favor ou contra um estímulo.”</a:t>
            </a:r>
          </a:p>
          <a:p>
            <a:pPr marL="342900" indent="-342900" algn="just">
              <a:lnSpc>
                <a:spcPct val="150000"/>
              </a:lnSpc>
              <a:spcBef>
                <a:spcPts val="0"/>
              </a:spcBef>
              <a:buFont typeface="Wingdings" panose="05000000000000000000" pitchFamily="2" charset="2"/>
              <a:buChar char="q"/>
            </a:pPr>
            <a:r>
              <a:rPr lang="pt-BR" sz="1700" dirty="0"/>
              <a:t>Atitude é “a quantidade de afeição ou sentimento a favor ou contra um estímulo.” (THURSTONE, 2000, p. 245 apud MOWEN; MINOR, 2003, p. 142).</a:t>
            </a:r>
          </a:p>
        </p:txBody>
      </p:sp>
    </p:spTree>
    <p:extLst>
      <p:ext uri="{BB962C8B-B14F-4D97-AF65-F5344CB8AC3E}">
        <p14:creationId xmlns:p14="http://schemas.microsoft.com/office/powerpoint/2010/main" val="327342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AFBD2A-E553-4DFB-89F8-10859C8DCA1A}"/>
              </a:ext>
            </a:extLst>
          </p:cNvPr>
          <p:cNvSpPr>
            <a:spLocks noGrp="1"/>
          </p:cNvSpPr>
          <p:nvPr>
            <p:ph type="title"/>
          </p:nvPr>
        </p:nvSpPr>
        <p:spPr>
          <a:xfrm>
            <a:off x="4572000" y="4076564"/>
            <a:ext cx="4163957" cy="902037"/>
          </a:xfrm>
        </p:spPr>
        <p:txBody>
          <a:bodyPr/>
          <a:lstStyle/>
          <a:p>
            <a:r>
              <a:rPr lang="pt-BR" dirty="0">
                <a:effectLst>
                  <a:outerShdw blurRad="38100" dist="38100" dir="2700000" algn="tl">
                    <a:srgbClr val="000000">
                      <a:alpha val="43137"/>
                    </a:srgbClr>
                  </a:outerShdw>
                </a:effectLst>
              </a:rPr>
              <a:t>CITAÇÕES</a:t>
            </a:r>
          </a:p>
        </p:txBody>
      </p:sp>
      <p:pic>
        <p:nvPicPr>
          <p:cNvPr id="7" name="Imagem 6">
            <a:extLst>
              <a:ext uri="{FF2B5EF4-FFF2-40B4-BE49-F238E27FC236}">
                <a16:creationId xmlns:a16="http://schemas.microsoft.com/office/drawing/2014/main" id="{E059C455-87EC-4F13-BFEC-BE2668056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05" y="888078"/>
            <a:ext cx="4032965" cy="2516570"/>
          </a:xfrm>
          <a:prstGeom prst="rect">
            <a:avLst/>
          </a:prstGeom>
        </p:spPr>
      </p:pic>
    </p:spTree>
    <p:extLst>
      <p:ext uri="{BB962C8B-B14F-4D97-AF65-F5344CB8AC3E}">
        <p14:creationId xmlns:p14="http://schemas.microsoft.com/office/powerpoint/2010/main" val="628782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B4721-F21F-41E8-9CD1-DE12E59DE0B3}"/>
              </a:ext>
            </a:extLst>
          </p:cNvPr>
          <p:cNvSpPr>
            <a:spLocks noGrp="1"/>
          </p:cNvSpPr>
          <p:nvPr>
            <p:ph type="title"/>
          </p:nvPr>
        </p:nvSpPr>
        <p:spPr>
          <a:xfrm>
            <a:off x="628650" y="269861"/>
            <a:ext cx="7886700" cy="975535"/>
          </a:xfrm>
        </p:spPr>
        <p:txBody>
          <a:bodyPr>
            <a:normAutofit/>
          </a:bodyPr>
          <a:lstStyle/>
          <a:p>
            <a:r>
              <a:rPr lang="pt-BR" sz="4000" dirty="0">
                <a:effectLst>
                  <a:outerShdw blurRad="38100" dist="38100" dir="2700000" algn="tl">
                    <a:srgbClr val="000000">
                      <a:alpha val="43137"/>
                    </a:srgbClr>
                  </a:outerShdw>
                </a:effectLst>
              </a:rPr>
              <a:t>AUXILIARES DE CITAÇÕES</a:t>
            </a:r>
          </a:p>
        </p:txBody>
      </p:sp>
      <p:sp>
        <p:nvSpPr>
          <p:cNvPr id="3" name="Espaço Reservado para Texto 2">
            <a:extLst>
              <a:ext uri="{FF2B5EF4-FFF2-40B4-BE49-F238E27FC236}">
                <a16:creationId xmlns:a16="http://schemas.microsoft.com/office/drawing/2014/main" id="{17E6592F-E272-4318-8EE4-57A6D8C33DB5}"/>
              </a:ext>
            </a:extLst>
          </p:cNvPr>
          <p:cNvSpPr>
            <a:spLocks noGrp="1"/>
          </p:cNvSpPr>
          <p:nvPr>
            <p:ph type="body" idx="1"/>
          </p:nvPr>
        </p:nvSpPr>
        <p:spPr>
          <a:xfrm>
            <a:off x="628650" y="1773382"/>
            <a:ext cx="7886700" cy="4003963"/>
          </a:xfrm>
        </p:spPr>
        <p:txBody>
          <a:bodyPr>
            <a:normAutofit/>
          </a:bodyPr>
          <a:lstStyle/>
          <a:p>
            <a:pPr marL="342000" indent="-342900" algn="just">
              <a:lnSpc>
                <a:spcPct val="150000"/>
              </a:lnSpc>
              <a:spcBef>
                <a:spcPts val="0"/>
              </a:spcBef>
              <a:buFont typeface="Wingdings" panose="05000000000000000000" pitchFamily="2" charset="2"/>
              <a:buChar char="q"/>
            </a:pPr>
            <a:r>
              <a:rPr lang="pt-BR" sz="1700" dirty="0"/>
              <a:t>Caso o pesquisador queira modificar algo na citação escolhida (seja ela direta, indireta, curta, longa ou citação de citação) ele pode utilizar os seguintes instrumentos:</a:t>
            </a:r>
          </a:p>
          <a:p>
            <a:pPr marL="799200" lvl="2" indent="-342900" algn="just">
              <a:lnSpc>
                <a:spcPct val="150000"/>
              </a:lnSpc>
              <a:spcBef>
                <a:spcPts val="0"/>
              </a:spcBef>
              <a:buFont typeface="Wingdings" panose="05000000000000000000" pitchFamily="2" charset="2"/>
              <a:buChar char="§"/>
            </a:pPr>
            <a:r>
              <a:rPr lang="pt-BR" sz="1700" dirty="0">
                <a:solidFill>
                  <a:srgbClr val="024447"/>
                </a:solidFill>
              </a:rPr>
              <a:t>Supressões: [...]; </a:t>
            </a:r>
          </a:p>
          <a:p>
            <a:pPr marL="799200" lvl="2" indent="-342900" algn="just">
              <a:lnSpc>
                <a:spcPct val="150000"/>
              </a:lnSpc>
              <a:spcBef>
                <a:spcPts val="0"/>
              </a:spcBef>
              <a:buFont typeface="Wingdings" panose="05000000000000000000" pitchFamily="2" charset="2"/>
              <a:buChar char="§"/>
            </a:pPr>
            <a:r>
              <a:rPr lang="pt-BR" sz="1700" dirty="0">
                <a:solidFill>
                  <a:srgbClr val="024447"/>
                </a:solidFill>
              </a:rPr>
              <a:t>Interpolações, acréscimos ou comentários: [ ]; </a:t>
            </a:r>
          </a:p>
          <a:p>
            <a:pPr marL="799200" lvl="2" indent="-342900" algn="just">
              <a:lnSpc>
                <a:spcPct val="150000"/>
              </a:lnSpc>
              <a:spcBef>
                <a:spcPts val="0"/>
              </a:spcBef>
              <a:buFont typeface="Wingdings" panose="05000000000000000000" pitchFamily="2" charset="2"/>
              <a:buChar char="§"/>
            </a:pPr>
            <a:r>
              <a:rPr lang="pt-BR" sz="1700" dirty="0">
                <a:solidFill>
                  <a:srgbClr val="024447"/>
                </a:solidFill>
              </a:rPr>
              <a:t>Ênfase ou destaque: grifo, negrito ou itálico;</a:t>
            </a:r>
          </a:p>
          <a:p>
            <a:pPr marL="799200" lvl="2" indent="-342900" algn="just">
              <a:lnSpc>
                <a:spcPct val="150000"/>
              </a:lnSpc>
              <a:spcBef>
                <a:spcPts val="0"/>
              </a:spcBef>
              <a:buFont typeface="Wingdings" panose="05000000000000000000" pitchFamily="2" charset="2"/>
              <a:buChar char="§"/>
            </a:pPr>
            <a:r>
              <a:rPr lang="pt-BR" sz="1700" dirty="0">
                <a:solidFill>
                  <a:srgbClr val="024447"/>
                </a:solidFill>
              </a:rPr>
              <a:t>Indicador de tradução.</a:t>
            </a:r>
          </a:p>
        </p:txBody>
      </p:sp>
    </p:spTree>
    <p:extLst>
      <p:ext uri="{BB962C8B-B14F-4D97-AF65-F5344CB8AC3E}">
        <p14:creationId xmlns:p14="http://schemas.microsoft.com/office/powerpoint/2010/main" val="3897095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3CF12B-6C00-464A-A8A2-D62ECF66355F}"/>
              </a:ext>
            </a:extLst>
          </p:cNvPr>
          <p:cNvSpPr>
            <a:spLocks noGrp="1"/>
          </p:cNvSpPr>
          <p:nvPr>
            <p:ph type="title"/>
          </p:nvPr>
        </p:nvSpPr>
        <p:spPr>
          <a:xfrm>
            <a:off x="628650" y="274681"/>
            <a:ext cx="7886700" cy="906262"/>
          </a:xfrm>
        </p:spPr>
        <p:txBody>
          <a:bodyPr>
            <a:normAutofit/>
          </a:bodyPr>
          <a:lstStyle/>
          <a:p>
            <a:r>
              <a:rPr lang="pt-BR" sz="4000" dirty="0">
                <a:effectLst>
                  <a:outerShdw blurRad="38100" dist="38100" dir="2700000" algn="tl">
                    <a:srgbClr val="000000">
                      <a:alpha val="43137"/>
                    </a:srgbClr>
                  </a:outerShdw>
                </a:effectLst>
              </a:rPr>
              <a:t>SUPRESSÃO</a:t>
            </a:r>
          </a:p>
        </p:txBody>
      </p:sp>
      <p:sp>
        <p:nvSpPr>
          <p:cNvPr id="3" name="Espaço Reservado para Texto 2">
            <a:extLst>
              <a:ext uri="{FF2B5EF4-FFF2-40B4-BE49-F238E27FC236}">
                <a16:creationId xmlns:a16="http://schemas.microsoft.com/office/drawing/2014/main" id="{FCB5DD15-D867-4E53-8EEA-33C42DE67DE8}"/>
              </a:ext>
            </a:extLst>
          </p:cNvPr>
          <p:cNvSpPr>
            <a:spLocks noGrp="1"/>
          </p:cNvSpPr>
          <p:nvPr>
            <p:ph type="body" idx="1"/>
          </p:nvPr>
        </p:nvSpPr>
        <p:spPr>
          <a:xfrm>
            <a:off x="628650" y="1742057"/>
            <a:ext cx="7886700" cy="4142509"/>
          </a:xfrm>
        </p:spPr>
        <p:txBody>
          <a:bodyPr>
            <a:normAutofit/>
          </a:bodyPr>
          <a:lstStyle/>
          <a:p>
            <a:pPr marL="342900" indent="-342900" algn="just">
              <a:lnSpc>
                <a:spcPct val="150000"/>
              </a:lnSpc>
              <a:spcBef>
                <a:spcPts val="0"/>
              </a:spcBef>
              <a:buFont typeface="Wingdings" panose="05000000000000000000" pitchFamily="2" charset="2"/>
              <a:buChar char="q"/>
            </a:pPr>
            <a:r>
              <a:rPr lang="pt-BR" sz="1700" dirty="0"/>
              <a:t>A supressão é utilizada quando o pesquisador deseja omitir alguma informação da citação escolhida que considera irrelevante para sua pesquisa.</a:t>
            </a:r>
          </a:p>
          <a:p>
            <a:pPr algn="just">
              <a:lnSpc>
                <a:spcPct val="150000"/>
              </a:lnSpc>
              <a:spcBef>
                <a:spcPts val="0"/>
              </a:spcBef>
            </a:pPr>
            <a:endParaRPr lang="pt-BR" sz="1700" dirty="0"/>
          </a:p>
          <a:p>
            <a:pPr algn="l">
              <a:lnSpc>
                <a:spcPct val="150000"/>
              </a:lnSpc>
              <a:spcBef>
                <a:spcPts val="0"/>
              </a:spcBef>
            </a:pPr>
            <a:r>
              <a:rPr lang="pt-BR" sz="1700" b="1" u="sng" dirty="0">
                <a:ea typeface="+mj-ea"/>
                <a:cs typeface="+mj-cs"/>
              </a:rPr>
              <a:t>Exemplo:</a:t>
            </a:r>
          </a:p>
          <a:p>
            <a:pPr algn="just">
              <a:lnSpc>
                <a:spcPct val="150000"/>
              </a:lnSpc>
              <a:spcBef>
                <a:spcPts val="0"/>
              </a:spcBef>
            </a:pPr>
            <a:r>
              <a:rPr lang="pt-BR" sz="1700" dirty="0"/>
              <a:t>De acordo com Bruno (2001, p. 112), “[...] a citação deve reproduzir o fraseado, a ortografia e a pontuação interna da fonte original, mesmo quando a fonte contém erros.”</a:t>
            </a:r>
          </a:p>
        </p:txBody>
      </p:sp>
    </p:spTree>
    <p:extLst>
      <p:ext uri="{BB962C8B-B14F-4D97-AF65-F5344CB8AC3E}">
        <p14:creationId xmlns:p14="http://schemas.microsoft.com/office/powerpoint/2010/main" val="2730104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BB762A-3BFF-4132-A5B2-E74848C3B278}"/>
              </a:ext>
            </a:extLst>
          </p:cNvPr>
          <p:cNvSpPr>
            <a:spLocks noGrp="1"/>
          </p:cNvSpPr>
          <p:nvPr>
            <p:ph type="title"/>
          </p:nvPr>
        </p:nvSpPr>
        <p:spPr>
          <a:xfrm>
            <a:off x="628650" y="232669"/>
            <a:ext cx="7886700" cy="1446590"/>
          </a:xfrm>
        </p:spPr>
        <p:txBody>
          <a:bodyPr>
            <a:normAutofit/>
          </a:bodyPr>
          <a:lstStyle/>
          <a:p>
            <a:r>
              <a:rPr lang="pt-BR" sz="4000" dirty="0">
                <a:effectLst>
                  <a:outerShdw blurRad="38100" dist="38100" dir="2700000" algn="tl">
                    <a:srgbClr val="000000">
                      <a:alpha val="43137"/>
                    </a:srgbClr>
                  </a:outerShdw>
                </a:effectLst>
              </a:rPr>
              <a:t>INTERPOLAÇÕES, ACRÉSCIMOS OU COMENTÁRIOS</a:t>
            </a:r>
          </a:p>
        </p:txBody>
      </p:sp>
      <p:sp>
        <p:nvSpPr>
          <p:cNvPr id="3" name="Espaço Reservado para Texto 2">
            <a:extLst>
              <a:ext uri="{FF2B5EF4-FFF2-40B4-BE49-F238E27FC236}">
                <a16:creationId xmlns:a16="http://schemas.microsoft.com/office/drawing/2014/main" id="{FB3F4510-F1B4-4D05-AF85-1D09A0B3E246}"/>
              </a:ext>
            </a:extLst>
          </p:cNvPr>
          <p:cNvSpPr>
            <a:spLocks noGrp="1"/>
          </p:cNvSpPr>
          <p:nvPr>
            <p:ph type="body" idx="1"/>
          </p:nvPr>
        </p:nvSpPr>
        <p:spPr>
          <a:xfrm>
            <a:off x="628650" y="1919758"/>
            <a:ext cx="7886700" cy="3810000"/>
          </a:xfrm>
        </p:spPr>
        <p:txBody>
          <a:bodyPr>
            <a:normAutofit/>
          </a:bodyPr>
          <a:lstStyle/>
          <a:p>
            <a:pPr marL="342900" indent="-342900" algn="just">
              <a:lnSpc>
                <a:spcPct val="160000"/>
              </a:lnSpc>
              <a:spcBef>
                <a:spcPts val="0"/>
              </a:spcBef>
              <a:buFont typeface="Wingdings" panose="05000000000000000000" pitchFamily="2" charset="2"/>
              <a:buChar char="q"/>
            </a:pPr>
            <a:r>
              <a:rPr lang="pt-BR" sz="1700" dirty="0"/>
              <a:t>Este recurso é utilizado quando o pesquisador deseja inserir algo na citação escolhida, seja um comentário ou uma remissiva de algum assunto.</a:t>
            </a:r>
          </a:p>
          <a:p>
            <a:pPr algn="just">
              <a:lnSpc>
                <a:spcPct val="160000"/>
              </a:lnSpc>
              <a:spcBef>
                <a:spcPts val="0"/>
              </a:spcBef>
            </a:pPr>
            <a:endParaRPr lang="pt-BR" sz="1700" dirty="0"/>
          </a:p>
          <a:p>
            <a:pPr algn="just">
              <a:lnSpc>
                <a:spcPct val="160000"/>
              </a:lnSpc>
              <a:spcBef>
                <a:spcPts val="0"/>
              </a:spcBef>
            </a:pPr>
            <a:r>
              <a:rPr lang="pt-BR" sz="1700" b="1" u="sng" dirty="0">
                <a:ea typeface="+mj-ea"/>
                <a:cs typeface="+mj-cs"/>
              </a:rPr>
              <a:t>Exemplo:</a:t>
            </a:r>
          </a:p>
          <a:p>
            <a:pPr algn="just">
              <a:lnSpc>
                <a:spcPct val="160000"/>
              </a:lnSpc>
              <a:spcBef>
                <a:spcPts val="0"/>
              </a:spcBef>
            </a:pPr>
            <a:r>
              <a:rPr lang="pt-BR" sz="1700" dirty="0"/>
              <a:t>Desse modo, “[...] esse modelo funcionou [e ainda funciona] como critério e medida para entendermos a vida familiar brasileira ao longo do tempo.” (SAMARA, 2002, p. 28).</a:t>
            </a:r>
            <a:endParaRPr lang="pt-BR" sz="1700" b="1" dirty="0">
              <a:ea typeface="+mj-ea"/>
              <a:cs typeface="+mj-cs"/>
            </a:endParaRPr>
          </a:p>
          <a:p>
            <a:pPr marL="342900" indent="-342900" algn="just">
              <a:buFont typeface="Wingdings" panose="05000000000000000000" pitchFamily="2" charset="2"/>
              <a:buChar char="q"/>
            </a:pPr>
            <a:endParaRPr lang="pt-BR" b="1" dirty="0">
              <a:ea typeface="+mj-ea"/>
              <a:cs typeface="+mj-cs"/>
            </a:endParaRPr>
          </a:p>
        </p:txBody>
      </p:sp>
    </p:spTree>
    <p:extLst>
      <p:ext uri="{BB962C8B-B14F-4D97-AF65-F5344CB8AC3E}">
        <p14:creationId xmlns:p14="http://schemas.microsoft.com/office/powerpoint/2010/main" val="2033611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331E15-F9BB-4788-BAA1-234FE34C0CEB}"/>
              </a:ext>
            </a:extLst>
          </p:cNvPr>
          <p:cNvSpPr>
            <a:spLocks noGrp="1"/>
          </p:cNvSpPr>
          <p:nvPr>
            <p:ph type="title"/>
          </p:nvPr>
        </p:nvSpPr>
        <p:spPr>
          <a:xfrm>
            <a:off x="628650" y="300191"/>
            <a:ext cx="7886700" cy="795426"/>
          </a:xfrm>
        </p:spPr>
        <p:txBody>
          <a:bodyPr>
            <a:normAutofit/>
          </a:bodyPr>
          <a:lstStyle/>
          <a:p>
            <a:r>
              <a:rPr lang="pt-BR" sz="4000" dirty="0">
                <a:effectLst>
                  <a:outerShdw blurRad="38100" dist="38100" dir="2700000" algn="tl">
                    <a:srgbClr val="000000">
                      <a:alpha val="43137"/>
                    </a:srgbClr>
                  </a:outerShdw>
                </a:effectLst>
              </a:rPr>
              <a:t>ÊNFASE OU DESTAQUE</a:t>
            </a:r>
          </a:p>
        </p:txBody>
      </p:sp>
      <p:sp>
        <p:nvSpPr>
          <p:cNvPr id="3" name="Espaço Reservado para Texto 2">
            <a:extLst>
              <a:ext uri="{FF2B5EF4-FFF2-40B4-BE49-F238E27FC236}">
                <a16:creationId xmlns:a16="http://schemas.microsoft.com/office/drawing/2014/main" id="{37B2FF8C-5072-4EDA-AC64-FA0C7FBBEF27}"/>
              </a:ext>
            </a:extLst>
          </p:cNvPr>
          <p:cNvSpPr>
            <a:spLocks noGrp="1"/>
          </p:cNvSpPr>
          <p:nvPr>
            <p:ph type="body" idx="1"/>
          </p:nvPr>
        </p:nvSpPr>
        <p:spPr>
          <a:xfrm>
            <a:off x="628650" y="1551708"/>
            <a:ext cx="8030441" cy="5006101"/>
          </a:xfrm>
        </p:spPr>
        <p:txBody>
          <a:bodyPr>
            <a:normAutofit/>
          </a:bodyPr>
          <a:lstStyle/>
          <a:p>
            <a:pPr marL="342900" indent="-342900" algn="just">
              <a:lnSpc>
                <a:spcPct val="170000"/>
              </a:lnSpc>
              <a:spcBef>
                <a:spcPts val="0"/>
              </a:spcBef>
              <a:buFont typeface="Wingdings" panose="05000000000000000000" pitchFamily="2" charset="2"/>
              <a:buChar char="q"/>
            </a:pPr>
            <a:r>
              <a:rPr lang="pt-BR" sz="1700" dirty="0"/>
              <a:t>Quando o pesquisador quer dar destaque a alguma parte da citação, ele pode utilizar do auxílio do negrito, itálico ou grifo para dar ênfase à parte escolhida. Deve-se salientar sempre, após a indicação de ano e/ou paginação, se o destaque pertence ao autor da citação ou ao pesquisador.</a:t>
            </a:r>
          </a:p>
          <a:p>
            <a:pPr algn="just">
              <a:lnSpc>
                <a:spcPct val="170000"/>
              </a:lnSpc>
              <a:spcBef>
                <a:spcPts val="0"/>
              </a:spcBef>
            </a:pPr>
            <a:endParaRPr lang="pt-BR" sz="1700" dirty="0"/>
          </a:p>
          <a:p>
            <a:pPr algn="just">
              <a:lnSpc>
                <a:spcPct val="170000"/>
              </a:lnSpc>
              <a:spcBef>
                <a:spcPts val="0"/>
              </a:spcBef>
            </a:pPr>
            <a:r>
              <a:rPr lang="pt-BR" sz="1700" b="1" u="sng" dirty="0">
                <a:ea typeface="+mj-ea"/>
                <a:cs typeface="+mj-cs"/>
              </a:rPr>
              <a:t>Exemplo:</a:t>
            </a:r>
          </a:p>
          <a:p>
            <a:pPr algn="just">
              <a:lnSpc>
                <a:spcPct val="170000"/>
              </a:lnSpc>
              <a:spcBef>
                <a:spcPts val="0"/>
              </a:spcBef>
            </a:pPr>
            <a:r>
              <a:rPr lang="pt-BR" sz="1700" dirty="0"/>
              <a:t>“A arte de desenvolver uma </a:t>
            </a:r>
            <a:r>
              <a:rPr lang="pt-BR" sz="1700" b="1" dirty="0"/>
              <a:t>estratégia bem sucedida e sustentável </a:t>
            </a:r>
            <a:r>
              <a:rPr lang="pt-BR" sz="1700" dirty="0"/>
              <a:t>consiste em assegurar o alinhamento entre as atividades internas da organização e a proposição de valor para o cliente.” (KAPLAN; NORTON, 2000, p. 103, grifo nosso).</a:t>
            </a:r>
            <a:endParaRPr lang="pt-BR" sz="1700" b="1" dirty="0">
              <a:ea typeface="+mj-ea"/>
              <a:cs typeface="+mj-cs"/>
            </a:endParaRPr>
          </a:p>
          <a:p>
            <a:pPr algn="just"/>
            <a:endParaRPr lang="pt-BR" dirty="0"/>
          </a:p>
          <a:p>
            <a:pPr algn="just"/>
            <a:endParaRPr lang="pt-BR" dirty="0"/>
          </a:p>
        </p:txBody>
      </p:sp>
    </p:spTree>
    <p:extLst>
      <p:ext uri="{BB962C8B-B14F-4D97-AF65-F5344CB8AC3E}">
        <p14:creationId xmlns:p14="http://schemas.microsoft.com/office/powerpoint/2010/main" val="3689137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9CE235-036A-4560-BBD3-45759257294B}"/>
              </a:ext>
            </a:extLst>
          </p:cNvPr>
          <p:cNvSpPr>
            <a:spLocks noGrp="1"/>
          </p:cNvSpPr>
          <p:nvPr>
            <p:ph type="title"/>
          </p:nvPr>
        </p:nvSpPr>
        <p:spPr>
          <a:xfrm>
            <a:off x="628650" y="334667"/>
            <a:ext cx="7886700" cy="790816"/>
          </a:xfrm>
        </p:spPr>
        <p:txBody>
          <a:bodyPr>
            <a:normAutofit/>
          </a:bodyPr>
          <a:lstStyle/>
          <a:p>
            <a:r>
              <a:rPr lang="pt-BR" sz="4000" dirty="0">
                <a:effectLst>
                  <a:outerShdw blurRad="38100" dist="38100" dir="2700000" algn="tl">
                    <a:srgbClr val="000000">
                      <a:alpha val="43137"/>
                    </a:srgbClr>
                  </a:outerShdw>
                </a:effectLst>
              </a:rPr>
              <a:t>INDICADOR DE TRADUÇÃO</a:t>
            </a:r>
          </a:p>
        </p:txBody>
      </p:sp>
      <p:sp>
        <p:nvSpPr>
          <p:cNvPr id="3" name="Espaço Reservado para Texto 2">
            <a:extLst>
              <a:ext uri="{FF2B5EF4-FFF2-40B4-BE49-F238E27FC236}">
                <a16:creationId xmlns:a16="http://schemas.microsoft.com/office/drawing/2014/main" id="{4C48D2E7-6E2E-4F90-AFCC-EE87E86ED9A0}"/>
              </a:ext>
            </a:extLst>
          </p:cNvPr>
          <p:cNvSpPr>
            <a:spLocks noGrp="1"/>
          </p:cNvSpPr>
          <p:nvPr>
            <p:ph type="body" idx="1"/>
          </p:nvPr>
        </p:nvSpPr>
        <p:spPr>
          <a:xfrm>
            <a:off x="675164" y="1579418"/>
            <a:ext cx="7886700" cy="4641273"/>
          </a:xfrm>
        </p:spPr>
        <p:txBody>
          <a:bodyPr>
            <a:normAutofit/>
          </a:bodyPr>
          <a:lstStyle/>
          <a:p>
            <a:pPr marL="342900" indent="-342900" algn="just">
              <a:lnSpc>
                <a:spcPct val="150000"/>
              </a:lnSpc>
              <a:spcBef>
                <a:spcPts val="0"/>
              </a:spcBef>
              <a:buFont typeface="Wingdings" panose="05000000000000000000" pitchFamily="2" charset="2"/>
              <a:buChar char="q"/>
            </a:pPr>
            <a:r>
              <a:rPr lang="pt-BR" sz="1700" dirty="0"/>
              <a:t>Quando a citação incluir texto traduzido pelo autor, devemos acrescentar, após a chamada da citação, a expressão tradução nossa, entre parênteses. </a:t>
            </a:r>
          </a:p>
          <a:p>
            <a:pPr marL="342900" indent="-342900" algn="just">
              <a:lnSpc>
                <a:spcPct val="150000"/>
              </a:lnSpc>
              <a:spcBef>
                <a:spcPts val="0"/>
              </a:spcBef>
              <a:buFont typeface="Wingdings" panose="05000000000000000000" pitchFamily="2" charset="2"/>
              <a:buChar char="Ø"/>
            </a:pPr>
            <a:endParaRPr lang="pt-BR" sz="1700" dirty="0"/>
          </a:p>
          <a:p>
            <a:pPr algn="l">
              <a:lnSpc>
                <a:spcPct val="150000"/>
              </a:lnSpc>
              <a:spcBef>
                <a:spcPts val="0"/>
              </a:spcBef>
            </a:pPr>
            <a:r>
              <a:rPr lang="pt-BR" sz="1700" b="1" u="sng" dirty="0">
                <a:ea typeface="+mj-ea"/>
                <a:cs typeface="+mj-cs"/>
              </a:rPr>
              <a:t>Exemplo:</a:t>
            </a:r>
          </a:p>
          <a:p>
            <a:pPr algn="just">
              <a:lnSpc>
                <a:spcPct val="150000"/>
              </a:lnSpc>
              <a:spcBef>
                <a:spcPts val="0"/>
              </a:spcBef>
            </a:pPr>
            <a:r>
              <a:rPr lang="pt-BR" sz="1700" dirty="0"/>
              <a:t>“Ao fazê-lo pode estar envolto em culpa, perversão, ódio de si mesmo [...] pode julgar-se pecador e identificar-se com seu pecado.” (RAHNER, 1962, p. 463, tradução nossa).</a:t>
            </a:r>
          </a:p>
        </p:txBody>
      </p:sp>
    </p:spTree>
    <p:extLst>
      <p:ext uri="{BB962C8B-B14F-4D97-AF65-F5344CB8AC3E}">
        <p14:creationId xmlns:p14="http://schemas.microsoft.com/office/powerpoint/2010/main" val="2063732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9469E-DC76-441E-A98B-1C1454476700}"/>
              </a:ext>
            </a:extLst>
          </p:cNvPr>
          <p:cNvSpPr>
            <a:spLocks noGrp="1"/>
          </p:cNvSpPr>
          <p:nvPr>
            <p:ph type="title"/>
          </p:nvPr>
        </p:nvSpPr>
        <p:spPr>
          <a:xfrm>
            <a:off x="628650" y="345760"/>
            <a:ext cx="7886700" cy="763107"/>
          </a:xfrm>
        </p:spPr>
        <p:txBody>
          <a:bodyPr>
            <a:normAutofit/>
          </a:bodyPr>
          <a:lstStyle/>
          <a:p>
            <a:r>
              <a:rPr lang="pt-BR" sz="4000" dirty="0">
                <a:effectLst>
                  <a:outerShdw blurRad="38100" dist="38100" dir="2700000" algn="tl">
                    <a:srgbClr val="000000">
                      <a:alpha val="43137"/>
                    </a:srgbClr>
                  </a:outerShdw>
                </a:effectLst>
              </a:rPr>
              <a:t>OUTROS TIPOS DE CITAÇÕES</a:t>
            </a:r>
          </a:p>
        </p:txBody>
      </p:sp>
      <p:sp>
        <p:nvSpPr>
          <p:cNvPr id="3" name="Espaço Reservado para Texto 2">
            <a:extLst>
              <a:ext uri="{FF2B5EF4-FFF2-40B4-BE49-F238E27FC236}">
                <a16:creationId xmlns:a16="http://schemas.microsoft.com/office/drawing/2014/main" id="{83B2C2B6-667D-4B79-B0B3-2FBA3FA5C55A}"/>
              </a:ext>
            </a:extLst>
          </p:cNvPr>
          <p:cNvSpPr>
            <a:spLocks noGrp="1"/>
          </p:cNvSpPr>
          <p:nvPr>
            <p:ph type="body" idx="1"/>
          </p:nvPr>
        </p:nvSpPr>
        <p:spPr>
          <a:xfrm>
            <a:off x="628650" y="1502919"/>
            <a:ext cx="8168986" cy="5181600"/>
          </a:xfrm>
        </p:spPr>
        <p:txBody>
          <a:bodyPr>
            <a:noAutofit/>
          </a:bodyPr>
          <a:lstStyle/>
          <a:p>
            <a:pPr marL="342000" indent="-342000" algn="just">
              <a:lnSpc>
                <a:spcPct val="150000"/>
              </a:lnSpc>
              <a:spcBef>
                <a:spcPts val="0"/>
              </a:spcBef>
              <a:buFont typeface="Wingdings" panose="05000000000000000000" pitchFamily="2" charset="2"/>
              <a:buChar char="q"/>
            </a:pPr>
            <a:r>
              <a:rPr lang="pt-BR" sz="1700" dirty="0"/>
              <a:t>Citações de informações orais: quando se tratar de dados obtidos por informação oral (palestras, debates, comunicações, etc.), indicar, entre parênteses, a expressão informação verbal, mencionando os dados disponíveis, em nota de rodapé.</a:t>
            </a:r>
          </a:p>
          <a:p>
            <a:pPr marL="342000" indent="-342000" algn="just">
              <a:lnSpc>
                <a:spcPct val="150000"/>
              </a:lnSpc>
              <a:spcBef>
                <a:spcPts val="0"/>
              </a:spcBef>
            </a:pPr>
            <a:endParaRPr lang="pt-BR" sz="1700" dirty="0"/>
          </a:p>
          <a:p>
            <a:pPr marL="342000" indent="-342000" algn="just">
              <a:lnSpc>
                <a:spcPct val="150000"/>
              </a:lnSpc>
              <a:spcBef>
                <a:spcPts val="0"/>
              </a:spcBef>
            </a:pPr>
            <a:r>
              <a:rPr lang="pt-BR" sz="1700" b="1" u="sng" dirty="0">
                <a:ea typeface="+mj-ea"/>
                <a:cs typeface="+mj-cs"/>
              </a:rPr>
              <a:t>Exemplos:</a:t>
            </a:r>
          </a:p>
          <a:p>
            <a:pPr indent="-342000" algn="just">
              <a:lnSpc>
                <a:spcPct val="150000"/>
              </a:lnSpc>
              <a:spcBef>
                <a:spcPts val="0"/>
              </a:spcBef>
            </a:pPr>
            <a:r>
              <a:rPr lang="pt-BR" sz="1700" dirty="0"/>
              <a:t>No texto: O novo medicamento estará disponível até o final deste semestre (informação verbal)</a:t>
            </a:r>
            <a:r>
              <a:rPr lang="pt-BR" sz="1700" baseline="30000" dirty="0"/>
              <a:t>1</a:t>
            </a:r>
          </a:p>
          <a:p>
            <a:pPr indent="-342000" algn="just">
              <a:lnSpc>
                <a:spcPct val="150000"/>
              </a:lnSpc>
              <a:spcBef>
                <a:spcPts val="0"/>
              </a:spcBef>
            </a:pPr>
            <a:endParaRPr lang="pt-BR" sz="1700" baseline="30000" dirty="0"/>
          </a:p>
          <a:p>
            <a:pPr indent="-342000" algn="just">
              <a:lnSpc>
                <a:spcPct val="150000"/>
              </a:lnSpc>
              <a:spcBef>
                <a:spcPts val="0"/>
              </a:spcBef>
            </a:pPr>
            <a:r>
              <a:rPr lang="pt-BR" sz="1700" dirty="0"/>
              <a:t>Na nota de rodapé: </a:t>
            </a:r>
            <a:r>
              <a:rPr lang="pt-BR" sz="1700" baseline="30000" dirty="0"/>
              <a:t>1</a:t>
            </a:r>
            <a:r>
              <a:rPr lang="pt-BR" sz="1700" dirty="0"/>
              <a:t>Notícia fornecida por John Smith no Congresso Internacional de Engenharia Genética, em Londres, em outubro de 2001.</a:t>
            </a:r>
          </a:p>
        </p:txBody>
      </p:sp>
    </p:spTree>
    <p:extLst>
      <p:ext uri="{BB962C8B-B14F-4D97-AF65-F5344CB8AC3E}">
        <p14:creationId xmlns:p14="http://schemas.microsoft.com/office/powerpoint/2010/main" val="1493655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05D1A1-AF25-4AF9-867B-11DDFFA1EB99}"/>
              </a:ext>
            </a:extLst>
          </p:cNvPr>
          <p:cNvSpPr>
            <a:spLocks noGrp="1"/>
          </p:cNvSpPr>
          <p:nvPr>
            <p:ph type="title"/>
          </p:nvPr>
        </p:nvSpPr>
        <p:spPr>
          <a:xfrm>
            <a:off x="1424129" y="370963"/>
            <a:ext cx="6295742" cy="714708"/>
          </a:xfrm>
        </p:spPr>
        <p:txBody>
          <a:bodyPr>
            <a:normAutofit fontScale="90000"/>
          </a:bodyPr>
          <a:lstStyle/>
          <a:p>
            <a:r>
              <a:rPr lang="pt-BR" dirty="0">
                <a:effectLst>
                  <a:outerShdw blurRad="38100" dist="38100" dir="2700000" algn="tl">
                    <a:srgbClr val="000000">
                      <a:alpha val="43137"/>
                    </a:srgbClr>
                  </a:outerShdw>
                </a:effectLst>
              </a:rPr>
              <a:t>OUTROS TIPOS DE CITAÇÕES</a:t>
            </a:r>
          </a:p>
        </p:txBody>
      </p:sp>
      <p:sp>
        <p:nvSpPr>
          <p:cNvPr id="3" name="Espaço Reservado para Texto 2">
            <a:extLst>
              <a:ext uri="{FF2B5EF4-FFF2-40B4-BE49-F238E27FC236}">
                <a16:creationId xmlns:a16="http://schemas.microsoft.com/office/drawing/2014/main" id="{52116EDC-E76A-49B7-9FEB-795939DB4AE4}"/>
              </a:ext>
            </a:extLst>
          </p:cNvPr>
          <p:cNvSpPr>
            <a:spLocks noGrp="1"/>
          </p:cNvSpPr>
          <p:nvPr>
            <p:ph type="body" idx="1"/>
          </p:nvPr>
        </p:nvSpPr>
        <p:spPr>
          <a:xfrm>
            <a:off x="609601" y="1477715"/>
            <a:ext cx="8168400" cy="5181600"/>
          </a:xfrm>
        </p:spPr>
        <p:txBody>
          <a:bodyPr>
            <a:normAutofit/>
          </a:bodyPr>
          <a:lstStyle/>
          <a:p>
            <a:pPr marL="342000" indent="-342000" algn="just">
              <a:lnSpc>
                <a:spcPct val="150000"/>
              </a:lnSpc>
              <a:spcBef>
                <a:spcPts val="0"/>
              </a:spcBef>
              <a:buFont typeface="Wingdings" panose="05000000000000000000" pitchFamily="2" charset="2"/>
              <a:buChar char="q"/>
            </a:pPr>
            <a:r>
              <a:rPr lang="pt-BR" sz="1700" dirty="0"/>
              <a:t>Citações de trabalhos em andamento: quando na citação de trabalhos em fase de elaboração, deve ser mencionado o fato, indicando os dados disponíveis em nota de rodapé.</a:t>
            </a:r>
          </a:p>
          <a:p>
            <a:pPr marL="342000" indent="-342000" algn="just">
              <a:lnSpc>
                <a:spcPct val="150000"/>
              </a:lnSpc>
              <a:spcBef>
                <a:spcPts val="0"/>
              </a:spcBef>
            </a:pPr>
            <a:endParaRPr lang="pt-BR" sz="1700" dirty="0"/>
          </a:p>
          <a:p>
            <a:pPr marL="342000" indent="-342000" algn="just">
              <a:lnSpc>
                <a:spcPct val="150000"/>
              </a:lnSpc>
              <a:spcBef>
                <a:spcPts val="0"/>
              </a:spcBef>
            </a:pPr>
            <a:r>
              <a:rPr lang="pt-BR" sz="1700" b="1" u="sng" dirty="0">
                <a:ea typeface="+mj-ea"/>
                <a:cs typeface="+mj-cs"/>
              </a:rPr>
              <a:t>Exemplos:</a:t>
            </a:r>
          </a:p>
          <a:p>
            <a:pPr indent="-342000" algn="just">
              <a:lnSpc>
                <a:spcPct val="150000"/>
              </a:lnSpc>
              <a:spcBef>
                <a:spcPts val="0"/>
              </a:spcBef>
            </a:pPr>
            <a:r>
              <a:rPr lang="pt-BR" sz="1700" dirty="0"/>
              <a:t>No texto: Os poetas selecionados contribuíram para a consolidação da poesia no Rio Grande do Sul, nos séculos XIX e XX (em fase de elaboração)</a:t>
            </a:r>
            <a:r>
              <a:rPr lang="pt-BR" sz="1700" baseline="30000" dirty="0"/>
              <a:t>1</a:t>
            </a:r>
            <a:r>
              <a:rPr lang="pt-BR" sz="1700" dirty="0"/>
              <a:t> . </a:t>
            </a:r>
          </a:p>
          <a:p>
            <a:pPr indent="-342000" algn="just">
              <a:lnSpc>
                <a:spcPct val="150000"/>
              </a:lnSpc>
              <a:spcBef>
                <a:spcPts val="0"/>
              </a:spcBef>
            </a:pPr>
            <a:endParaRPr lang="pt-BR" sz="1700" dirty="0"/>
          </a:p>
          <a:p>
            <a:pPr indent="-342000" algn="just">
              <a:lnSpc>
                <a:spcPct val="150000"/>
              </a:lnSpc>
              <a:spcBef>
                <a:spcPts val="0"/>
              </a:spcBef>
            </a:pPr>
            <a:r>
              <a:rPr lang="pt-BR" sz="1700" dirty="0"/>
              <a:t>Na nota de rodapé: </a:t>
            </a:r>
            <a:r>
              <a:rPr lang="pt-BR" sz="1700" baseline="30000" dirty="0"/>
              <a:t>1</a:t>
            </a:r>
            <a:r>
              <a:rPr lang="pt-BR" sz="1700" dirty="0"/>
              <a:t>Poetas rio-grandenses, de autoria de </a:t>
            </a:r>
            <a:r>
              <a:rPr lang="pt-BR" sz="1700" dirty="0" err="1"/>
              <a:t>Elvo</a:t>
            </a:r>
            <a:r>
              <a:rPr lang="pt-BR" sz="1700" dirty="0"/>
              <a:t> Clemente, a ser reeditado pela EDIPUCRS, 2008.</a:t>
            </a:r>
          </a:p>
        </p:txBody>
      </p:sp>
    </p:spTree>
    <p:extLst>
      <p:ext uri="{BB962C8B-B14F-4D97-AF65-F5344CB8AC3E}">
        <p14:creationId xmlns:p14="http://schemas.microsoft.com/office/powerpoint/2010/main" val="2106904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409606-4989-4787-ACB9-38A2A3BE3CC8}"/>
              </a:ext>
            </a:extLst>
          </p:cNvPr>
          <p:cNvSpPr>
            <a:spLocks noGrp="1"/>
          </p:cNvSpPr>
          <p:nvPr>
            <p:ph type="title"/>
          </p:nvPr>
        </p:nvSpPr>
        <p:spPr>
          <a:xfrm>
            <a:off x="1437381" y="440236"/>
            <a:ext cx="6269238" cy="635195"/>
          </a:xfrm>
        </p:spPr>
        <p:txBody>
          <a:bodyPr>
            <a:normAutofit fontScale="90000"/>
          </a:bodyPr>
          <a:lstStyle/>
          <a:p>
            <a:r>
              <a:rPr lang="pt-BR" dirty="0">
                <a:effectLst>
                  <a:outerShdw blurRad="38100" dist="38100" dir="2700000" algn="tl">
                    <a:srgbClr val="000000">
                      <a:alpha val="43137"/>
                    </a:srgbClr>
                  </a:outerShdw>
                </a:effectLst>
              </a:rPr>
              <a:t>OUTROS TIPOS DE CITAÇÕES</a:t>
            </a:r>
          </a:p>
        </p:txBody>
      </p:sp>
      <p:sp>
        <p:nvSpPr>
          <p:cNvPr id="3" name="Espaço Reservado para Texto 2">
            <a:extLst>
              <a:ext uri="{FF2B5EF4-FFF2-40B4-BE49-F238E27FC236}">
                <a16:creationId xmlns:a16="http://schemas.microsoft.com/office/drawing/2014/main" id="{1B89D4C4-E6D1-406C-AE03-0C22391CB575}"/>
              </a:ext>
            </a:extLst>
          </p:cNvPr>
          <p:cNvSpPr>
            <a:spLocks noGrp="1"/>
          </p:cNvSpPr>
          <p:nvPr>
            <p:ph type="body" idx="1"/>
          </p:nvPr>
        </p:nvSpPr>
        <p:spPr>
          <a:xfrm>
            <a:off x="622155" y="1505326"/>
            <a:ext cx="8168400" cy="5180400"/>
          </a:xfrm>
        </p:spPr>
        <p:txBody>
          <a:bodyPr>
            <a:normAutofit/>
          </a:bodyPr>
          <a:lstStyle/>
          <a:p>
            <a:pPr marL="342900" indent="-342900" algn="just">
              <a:lnSpc>
                <a:spcPct val="160000"/>
              </a:lnSpc>
              <a:spcBef>
                <a:spcPts val="0"/>
              </a:spcBef>
              <a:buFont typeface="Wingdings" panose="05000000000000000000" pitchFamily="2" charset="2"/>
              <a:buChar char="q"/>
            </a:pPr>
            <a:r>
              <a:rPr lang="pt-BR" sz="1700" dirty="0"/>
              <a:t>Citação de depoimento ou entrevista: as “falas” são apresentadas no texto, seguindo-se as orientações para “citação direta ou textual” e obedecendo à regra para transcrições com mais de três linhas.</a:t>
            </a:r>
          </a:p>
          <a:p>
            <a:pPr algn="just">
              <a:lnSpc>
                <a:spcPct val="160000"/>
              </a:lnSpc>
              <a:spcBef>
                <a:spcPts val="0"/>
              </a:spcBef>
            </a:pPr>
            <a:endParaRPr lang="pt-BR" sz="1700" dirty="0"/>
          </a:p>
          <a:p>
            <a:pPr algn="just">
              <a:lnSpc>
                <a:spcPct val="150000"/>
              </a:lnSpc>
              <a:spcBef>
                <a:spcPts val="0"/>
              </a:spcBef>
            </a:pPr>
            <a:r>
              <a:rPr lang="pt-BR" sz="1700" b="1" u="sng" dirty="0">
                <a:ea typeface="+mj-ea"/>
                <a:cs typeface="+mj-cs"/>
              </a:rPr>
              <a:t>Exemplo</a:t>
            </a:r>
            <a:r>
              <a:rPr lang="pt-BR" sz="1700" b="1" dirty="0">
                <a:ea typeface="+mj-ea"/>
                <a:cs typeface="+mj-cs"/>
              </a:rPr>
              <a:t>:</a:t>
            </a:r>
          </a:p>
          <a:p>
            <a:pPr algn="just">
              <a:lnSpc>
                <a:spcPct val="160000"/>
              </a:lnSpc>
              <a:spcBef>
                <a:spcPts val="0"/>
              </a:spcBef>
            </a:pPr>
            <a:r>
              <a:rPr lang="pt-BR" sz="1700" dirty="0"/>
              <a:t>Indagados sobre a qualidade dos seus cursos de graduação, cerca de 70% dos entrevistados afirmaram ser insuficientes os resultados observados. O entrevistado 2, por exemplo, afirmou que “a graduação foi insuficiente, não tem condições de formar para a prática. É necessária uma formação generalista e um pensar crítico.” </a:t>
            </a:r>
          </a:p>
        </p:txBody>
      </p:sp>
    </p:spTree>
    <p:extLst>
      <p:ext uri="{BB962C8B-B14F-4D97-AF65-F5344CB8AC3E}">
        <p14:creationId xmlns:p14="http://schemas.microsoft.com/office/powerpoint/2010/main" val="3196321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757C97-C6B8-41C2-9A7B-6EEFCFF1134C}"/>
              </a:ext>
            </a:extLst>
          </p:cNvPr>
          <p:cNvSpPr>
            <a:spLocks noGrp="1"/>
          </p:cNvSpPr>
          <p:nvPr>
            <p:ph type="title"/>
          </p:nvPr>
        </p:nvSpPr>
        <p:spPr>
          <a:xfrm>
            <a:off x="5051865" y="4045526"/>
            <a:ext cx="3981298" cy="988677"/>
          </a:xfrm>
        </p:spPr>
        <p:txBody>
          <a:bodyPr/>
          <a:lstStyle/>
          <a:p>
            <a:r>
              <a:rPr lang="pt-BR" dirty="0">
                <a:effectLst>
                  <a:outerShdw blurRad="38100" dist="38100" dir="2700000" algn="tl">
                    <a:srgbClr val="000000">
                      <a:alpha val="43137"/>
                    </a:srgbClr>
                  </a:outerShdw>
                </a:effectLst>
              </a:rPr>
              <a:t>REFERÊNCIAS</a:t>
            </a:r>
          </a:p>
        </p:txBody>
      </p:sp>
      <p:pic>
        <p:nvPicPr>
          <p:cNvPr id="5" name="Imagem 4">
            <a:extLst>
              <a:ext uri="{FF2B5EF4-FFF2-40B4-BE49-F238E27FC236}">
                <a16:creationId xmlns:a16="http://schemas.microsoft.com/office/drawing/2014/main" id="{0A982707-01A8-4D94-8081-6CC8F3A72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835" y="0"/>
            <a:ext cx="4973136" cy="3729852"/>
          </a:xfrm>
          <a:prstGeom prst="rect">
            <a:avLst/>
          </a:prstGeom>
        </p:spPr>
      </p:pic>
    </p:spTree>
    <p:extLst>
      <p:ext uri="{BB962C8B-B14F-4D97-AF65-F5344CB8AC3E}">
        <p14:creationId xmlns:p14="http://schemas.microsoft.com/office/powerpoint/2010/main" val="2766355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376736-0824-4C31-8B84-840BEBFB98BE}"/>
              </a:ext>
            </a:extLst>
          </p:cNvPr>
          <p:cNvSpPr>
            <a:spLocks noGrp="1"/>
          </p:cNvSpPr>
          <p:nvPr>
            <p:ph type="title"/>
          </p:nvPr>
        </p:nvSpPr>
        <p:spPr>
          <a:xfrm>
            <a:off x="628650" y="401780"/>
            <a:ext cx="7886700" cy="1432735"/>
          </a:xfrm>
        </p:spPr>
        <p:txBody>
          <a:bodyPr>
            <a:normAutofit/>
          </a:bodyPr>
          <a:lstStyle/>
          <a:p>
            <a:r>
              <a:rPr lang="pt-BR" sz="4000" dirty="0">
                <a:effectLst>
                  <a:outerShdw blurRad="38100" dist="38100" dir="2700000" algn="tl">
                    <a:srgbClr val="000000">
                      <a:alpha val="43137"/>
                    </a:srgbClr>
                  </a:outerShdw>
                </a:effectLst>
              </a:rPr>
              <a:t>REFERÊNCIAS: POR QUE UTILIZÁ-LAS?</a:t>
            </a:r>
          </a:p>
        </p:txBody>
      </p:sp>
      <p:sp>
        <p:nvSpPr>
          <p:cNvPr id="3" name="Espaço Reservado para Texto 2">
            <a:extLst>
              <a:ext uri="{FF2B5EF4-FFF2-40B4-BE49-F238E27FC236}">
                <a16:creationId xmlns:a16="http://schemas.microsoft.com/office/drawing/2014/main" id="{C9E25B8D-58FF-47A3-A23E-5E99D8FEB197}"/>
              </a:ext>
            </a:extLst>
          </p:cNvPr>
          <p:cNvSpPr>
            <a:spLocks noGrp="1"/>
          </p:cNvSpPr>
          <p:nvPr>
            <p:ph type="body" idx="1"/>
          </p:nvPr>
        </p:nvSpPr>
        <p:spPr>
          <a:xfrm>
            <a:off x="628650" y="2189018"/>
            <a:ext cx="7886700" cy="3976254"/>
          </a:xfrm>
        </p:spPr>
        <p:txBody>
          <a:bodyPr>
            <a:normAutofit/>
          </a:bodyPr>
          <a:lstStyle/>
          <a:p>
            <a:pPr marL="342900" indent="-342900" algn="just">
              <a:lnSpc>
                <a:spcPct val="150000"/>
              </a:lnSpc>
              <a:spcBef>
                <a:spcPts val="0"/>
              </a:spcBef>
              <a:buFont typeface="Wingdings" panose="05000000000000000000" pitchFamily="2" charset="2"/>
              <a:buChar char="q"/>
            </a:pPr>
            <a:r>
              <a:rPr lang="pt-BR" sz="1700" dirty="0"/>
              <a:t>Informar de maneira organizada e padronizada quais as fontes do trabalho;</a:t>
            </a:r>
          </a:p>
          <a:p>
            <a:pPr marL="342900" indent="-342900" algn="just">
              <a:lnSpc>
                <a:spcPct val="150000"/>
              </a:lnSpc>
              <a:spcBef>
                <a:spcPts val="0"/>
              </a:spcBef>
              <a:buFont typeface="Wingdings" panose="05000000000000000000" pitchFamily="2" charset="2"/>
              <a:buChar char="q"/>
            </a:pPr>
            <a:r>
              <a:rPr lang="pt-BR" sz="1700" dirty="0"/>
              <a:t>Ética: dar crédito aos autores das pesquisas utilizadas;</a:t>
            </a:r>
          </a:p>
          <a:p>
            <a:pPr marL="342900" indent="-342900" algn="just">
              <a:lnSpc>
                <a:spcPct val="150000"/>
              </a:lnSpc>
              <a:spcBef>
                <a:spcPts val="0"/>
              </a:spcBef>
              <a:buFont typeface="Wingdings" panose="05000000000000000000" pitchFamily="2" charset="2"/>
              <a:buChar char="q"/>
            </a:pPr>
            <a:r>
              <a:rPr lang="pt-BR" sz="1700" dirty="0"/>
              <a:t>Auxílio ao próximo consulente: outras pessoas irão consultar seu trabalho e suas referências bibliográficas. Dispô-las de maneira ordenada e normalizada ajudará esse pesquisador a encontrar outras fontes de informação.</a:t>
            </a:r>
          </a:p>
        </p:txBody>
      </p:sp>
    </p:spTree>
    <p:extLst>
      <p:ext uri="{BB962C8B-B14F-4D97-AF65-F5344CB8AC3E}">
        <p14:creationId xmlns:p14="http://schemas.microsoft.com/office/powerpoint/2010/main" val="4230476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BEE46B-6F79-4381-B27F-640466C16386}"/>
              </a:ext>
            </a:extLst>
          </p:cNvPr>
          <p:cNvSpPr>
            <a:spLocks noGrp="1"/>
          </p:cNvSpPr>
          <p:nvPr>
            <p:ph type="title"/>
          </p:nvPr>
        </p:nvSpPr>
        <p:spPr>
          <a:xfrm>
            <a:off x="628650" y="472161"/>
            <a:ext cx="7886700" cy="1334646"/>
          </a:xfrm>
        </p:spPr>
        <p:txBody>
          <a:bodyPr>
            <a:normAutofit/>
          </a:bodyPr>
          <a:lstStyle/>
          <a:p>
            <a:r>
              <a:rPr lang="pt-BR" sz="4000" dirty="0">
                <a:effectLst>
                  <a:outerShdw blurRad="38100" dist="38100" dir="2700000" algn="tl">
                    <a:srgbClr val="000000">
                      <a:alpha val="43137"/>
                    </a:srgbClr>
                  </a:outerShdw>
                </a:effectLst>
              </a:rPr>
              <a:t>O QUE É CITAÇÃO? </a:t>
            </a:r>
            <a:br>
              <a:rPr lang="pt-BR" sz="4000" dirty="0">
                <a:effectLst>
                  <a:outerShdw blurRad="38100" dist="38100" dir="2700000" algn="tl">
                    <a:srgbClr val="000000">
                      <a:alpha val="43137"/>
                    </a:srgbClr>
                  </a:outerShdw>
                </a:effectLst>
              </a:rPr>
            </a:br>
            <a:r>
              <a:rPr lang="pt-BR" sz="4000" dirty="0">
                <a:effectLst>
                  <a:outerShdw blurRad="38100" dist="38100" dir="2700000" algn="tl">
                    <a:srgbClr val="000000">
                      <a:alpha val="43137"/>
                    </a:srgbClr>
                  </a:outerShdw>
                </a:effectLst>
              </a:rPr>
              <a:t>POR QUE DEVO UTILIZÁ-LA?</a:t>
            </a:r>
          </a:p>
        </p:txBody>
      </p:sp>
      <p:sp>
        <p:nvSpPr>
          <p:cNvPr id="3" name="Espaço Reservado para Texto 2">
            <a:extLst>
              <a:ext uri="{FF2B5EF4-FFF2-40B4-BE49-F238E27FC236}">
                <a16:creationId xmlns:a16="http://schemas.microsoft.com/office/drawing/2014/main" id="{BC279A94-EC40-4298-B776-482C80282D2E}"/>
              </a:ext>
            </a:extLst>
          </p:cNvPr>
          <p:cNvSpPr>
            <a:spLocks noGrp="1"/>
          </p:cNvSpPr>
          <p:nvPr>
            <p:ph type="body" idx="1"/>
          </p:nvPr>
        </p:nvSpPr>
        <p:spPr>
          <a:xfrm>
            <a:off x="628650" y="2156136"/>
            <a:ext cx="7886700" cy="3340046"/>
          </a:xfrm>
        </p:spPr>
        <p:txBody>
          <a:bodyPr>
            <a:noAutofit/>
          </a:bodyPr>
          <a:lstStyle/>
          <a:p>
            <a:pPr marL="342900" indent="-342900" algn="just">
              <a:lnSpc>
                <a:spcPct val="150000"/>
              </a:lnSpc>
              <a:spcBef>
                <a:spcPts val="0"/>
              </a:spcBef>
              <a:buFont typeface="Wingdings" panose="05000000000000000000" pitchFamily="2" charset="2"/>
              <a:buChar char="q"/>
            </a:pPr>
            <a:r>
              <a:rPr lang="pt-BR" sz="1700" dirty="0"/>
              <a:t>Segundo a NBR 10520 (2002, p. 1), citação é uma “menção de uma informação extraída de outra fonte”;</a:t>
            </a:r>
          </a:p>
          <a:p>
            <a:pPr marL="342900" indent="-342900" algn="just">
              <a:lnSpc>
                <a:spcPct val="150000"/>
              </a:lnSpc>
              <a:spcBef>
                <a:spcPts val="0"/>
              </a:spcBef>
              <a:buFont typeface="Wingdings" panose="05000000000000000000" pitchFamily="2" charset="2"/>
              <a:buChar char="q"/>
            </a:pPr>
            <a:r>
              <a:rPr lang="pt-BR" sz="1700" dirty="0"/>
              <a:t>As citações são utilizadas para fundamentar teoricamente um trabalho acadêmico, promovendo a sustentação dos argumentos apresentados, identifica as fontes utilizadas para sua construção e torna claro ao leitor as ideias propostas pelo autor.</a:t>
            </a:r>
          </a:p>
        </p:txBody>
      </p:sp>
    </p:spTree>
    <p:extLst>
      <p:ext uri="{BB962C8B-B14F-4D97-AF65-F5344CB8AC3E}">
        <p14:creationId xmlns:p14="http://schemas.microsoft.com/office/powerpoint/2010/main" val="2824039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857AF7-8C13-437F-8515-2027671BFD35}"/>
              </a:ext>
            </a:extLst>
          </p:cNvPr>
          <p:cNvSpPr>
            <a:spLocks noGrp="1"/>
          </p:cNvSpPr>
          <p:nvPr>
            <p:ph type="title"/>
          </p:nvPr>
        </p:nvSpPr>
        <p:spPr>
          <a:xfrm>
            <a:off x="628650" y="515629"/>
            <a:ext cx="7886700" cy="781572"/>
          </a:xfrm>
        </p:spPr>
        <p:txBody>
          <a:bodyPr>
            <a:normAutofit/>
          </a:bodyPr>
          <a:lstStyle/>
          <a:p>
            <a:r>
              <a:rPr lang="pt-BR" sz="4000" dirty="0">
                <a:effectLst>
                  <a:outerShdw blurRad="38100" dist="38100" dir="2700000" algn="tl">
                    <a:srgbClr val="000000">
                      <a:alpha val="43137"/>
                    </a:srgbClr>
                  </a:outerShdw>
                </a:effectLst>
              </a:rPr>
              <a:t>ORDENAÇÃO DAS REFERÊNCIAS</a:t>
            </a:r>
          </a:p>
        </p:txBody>
      </p:sp>
      <p:sp>
        <p:nvSpPr>
          <p:cNvPr id="3" name="Espaço Reservado para Texto 2">
            <a:extLst>
              <a:ext uri="{FF2B5EF4-FFF2-40B4-BE49-F238E27FC236}">
                <a16:creationId xmlns:a16="http://schemas.microsoft.com/office/drawing/2014/main" id="{040164C8-2F92-4AE1-86B6-98365B5D1A34}"/>
              </a:ext>
            </a:extLst>
          </p:cNvPr>
          <p:cNvSpPr>
            <a:spLocks noGrp="1"/>
          </p:cNvSpPr>
          <p:nvPr>
            <p:ph type="body" idx="1"/>
          </p:nvPr>
        </p:nvSpPr>
        <p:spPr>
          <a:xfrm>
            <a:off x="628650" y="1591762"/>
            <a:ext cx="8060400" cy="5288400"/>
          </a:xfrm>
        </p:spPr>
        <p:txBody>
          <a:bodyPr>
            <a:normAutofit/>
          </a:bodyPr>
          <a:lstStyle/>
          <a:p>
            <a:pPr algn="just">
              <a:lnSpc>
                <a:spcPct val="160000"/>
              </a:lnSpc>
              <a:spcBef>
                <a:spcPts val="0"/>
              </a:spcBef>
            </a:pPr>
            <a:r>
              <a:rPr lang="pt-BR" sz="1700" dirty="0"/>
              <a:t>As referências, no final do trabalho, podem ser dispostas de tal maneira:</a:t>
            </a:r>
          </a:p>
          <a:p>
            <a:pPr algn="just">
              <a:lnSpc>
                <a:spcPct val="160000"/>
              </a:lnSpc>
              <a:spcBef>
                <a:spcPts val="0"/>
              </a:spcBef>
            </a:pPr>
            <a:endParaRPr lang="pt-BR" sz="1700" dirty="0"/>
          </a:p>
          <a:p>
            <a:pPr marL="342900" indent="-342900" algn="just">
              <a:lnSpc>
                <a:spcPct val="160000"/>
              </a:lnSpc>
              <a:spcBef>
                <a:spcPts val="0"/>
              </a:spcBef>
              <a:buFont typeface="Wingdings" panose="05000000000000000000" pitchFamily="2" charset="2"/>
              <a:buChar char="q"/>
            </a:pPr>
            <a:r>
              <a:rPr lang="pt-BR" sz="1700" dirty="0"/>
              <a:t>Sistema alfabético: as referências são ordenadas de forma alfabética, conforme o sobrenome do autor OU entidade OU título OU título de periódico;</a:t>
            </a:r>
          </a:p>
          <a:p>
            <a:pPr marL="342900" indent="-342900" algn="just">
              <a:lnSpc>
                <a:spcPct val="160000"/>
              </a:lnSpc>
              <a:spcBef>
                <a:spcPts val="0"/>
              </a:spcBef>
              <a:buFont typeface="Wingdings" panose="05000000000000000000" pitchFamily="2" charset="2"/>
              <a:buChar char="q"/>
            </a:pPr>
            <a:r>
              <a:rPr lang="pt-BR" sz="1700" dirty="0"/>
              <a:t>Sistema numérico: caso as citações sejam numeradas de forma sobrescrita durante a escrita do trabalho, nas referências bibliográficas devem ser organizadas de forma numericamente crescente. Não recomenda-se utilizar notas de rodapé e sistema numérico ao mesmo tempo.</a:t>
            </a:r>
          </a:p>
        </p:txBody>
      </p:sp>
    </p:spTree>
    <p:extLst>
      <p:ext uri="{BB962C8B-B14F-4D97-AF65-F5344CB8AC3E}">
        <p14:creationId xmlns:p14="http://schemas.microsoft.com/office/powerpoint/2010/main" val="324411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280190-33A3-41D1-8F89-53B17E9C441A}"/>
              </a:ext>
            </a:extLst>
          </p:cNvPr>
          <p:cNvSpPr>
            <a:spLocks noGrp="1"/>
          </p:cNvSpPr>
          <p:nvPr>
            <p:ph type="title"/>
          </p:nvPr>
        </p:nvSpPr>
        <p:spPr>
          <a:xfrm>
            <a:off x="628650" y="479195"/>
            <a:ext cx="7886700" cy="823134"/>
          </a:xfrm>
        </p:spPr>
        <p:txBody>
          <a:bodyPr>
            <a:normAutofit/>
          </a:bodyPr>
          <a:lstStyle/>
          <a:p>
            <a:r>
              <a:rPr lang="pt-BR" sz="4000" dirty="0">
                <a:effectLst>
                  <a:outerShdw blurRad="38100" dist="38100" dir="2700000" algn="tl">
                    <a:srgbClr val="000000">
                      <a:alpha val="43137"/>
                    </a:srgbClr>
                  </a:outerShdw>
                </a:effectLst>
              </a:rPr>
              <a:t>SISTEMA ALFABÉTICO</a:t>
            </a:r>
          </a:p>
        </p:txBody>
      </p:sp>
      <p:sp>
        <p:nvSpPr>
          <p:cNvPr id="3" name="Espaço Reservado para Texto 2">
            <a:extLst>
              <a:ext uri="{FF2B5EF4-FFF2-40B4-BE49-F238E27FC236}">
                <a16:creationId xmlns:a16="http://schemas.microsoft.com/office/drawing/2014/main" id="{5C69D558-816C-4AEB-AA91-D8DF80A643A6}"/>
              </a:ext>
            </a:extLst>
          </p:cNvPr>
          <p:cNvSpPr>
            <a:spLocks noGrp="1"/>
          </p:cNvSpPr>
          <p:nvPr>
            <p:ph type="body" idx="1"/>
          </p:nvPr>
        </p:nvSpPr>
        <p:spPr>
          <a:xfrm>
            <a:off x="628650" y="1559441"/>
            <a:ext cx="8168400" cy="5180400"/>
          </a:xfrm>
        </p:spPr>
        <p:txBody>
          <a:bodyPr>
            <a:noAutofit/>
          </a:bodyPr>
          <a:lstStyle/>
          <a:p>
            <a:pPr marL="342900" indent="-342900" algn="just">
              <a:lnSpc>
                <a:spcPct val="150000"/>
              </a:lnSpc>
              <a:spcBef>
                <a:spcPts val="600"/>
              </a:spcBef>
              <a:buFont typeface="Wingdings" panose="05000000000000000000" pitchFamily="2" charset="2"/>
              <a:buChar char="q"/>
            </a:pPr>
            <a:r>
              <a:rPr lang="pt-BR" sz="1700" dirty="0"/>
              <a:t>No texto: </a:t>
            </a:r>
          </a:p>
          <a:p>
            <a:pPr algn="just">
              <a:lnSpc>
                <a:spcPct val="150000"/>
              </a:lnSpc>
              <a:spcBef>
                <a:spcPts val="0"/>
              </a:spcBef>
            </a:pPr>
            <a:r>
              <a:rPr lang="pt-BR" sz="1700" dirty="0"/>
              <a:t>Para Gramsci (1978), uma concepção de mundo crítica e coerente pressupõe a plena consciência de nossa historicidade, da fase de desenvolvimento por ela representada [...]. </a:t>
            </a:r>
          </a:p>
          <a:p>
            <a:pPr algn="just">
              <a:lnSpc>
                <a:spcPct val="150000"/>
              </a:lnSpc>
              <a:spcBef>
                <a:spcPts val="0"/>
              </a:spcBef>
            </a:pPr>
            <a:r>
              <a:rPr lang="pt-BR" sz="1700" dirty="0"/>
              <a:t>Nesse universo, o poder decisório está centralizado nas mãos dos detentores do poder econômico e na dos tecnocratas dos organismos internacionais (DREIFUSS, 1996). </a:t>
            </a:r>
          </a:p>
          <a:p>
            <a:pPr algn="just">
              <a:lnSpc>
                <a:spcPct val="150000"/>
              </a:lnSpc>
              <a:spcBef>
                <a:spcPts val="0"/>
              </a:spcBef>
            </a:pPr>
            <a:endParaRPr lang="pt-BR" sz="1700" dirty="0"/>
          </a:p>
          <a:p>
            <a:pPr marL="342900" indent="-342900" algn="just">
              <a:lnSpc>
                <a:spcPct val="150000"/>
              </a:lnSpc>
              <a:spcBef>
                <a:spcPts val="600"/>
              </a:spcBef>
              <a:spcAft>
                <a:spcPts val="600"/>
              </a:spcAft>
              <a:buFont typeface="Wingdings" panose="05000000000000000000" pitchFamily="2" charset="2"/>
              <a:buChar char="q"/>
            </a:pPr>
            <a:r>
              <a:rPr lang="pt-BR" sz="1700" dirty="0"/>
              <a:t>Na lista de referências: </a:t>
            </a:r>
          </a:p>
          <a:p>
            <a:pPr algn="just">
              <a:lnSpc>
                <a:spcPct val="100000"/>
              </a:lnSpc>
              <a:spcBef>
                <a:spcPts val="0"/>
              </a:spcBef>
            </a:pPr>
            <a:r>
              <a:rPr lang="pt-BR" sz="1700" dirty="0"/>
              <a:t>DREIFUSS, René. </a:t>
            </a:r>
            <a:r>
              <a:rPr lang="pt-BR" sz="1700" b="1" dirty="0"/>
              <a:t>A era das perplexidades</a:t>
            </a:r>
            <a:r>
              <a:rPr lang="pt-BR" sz="1700" dirty="0"/>
              <a:t>: mundialização, globalização e </a:t>
            </a:r>
            <a:r>
              <a:rPr lang="pt-BR" sz="1700" dirty="0" err="1"/>
              <a:t>planetarização</a:t>
            </a:r>
            <a:r>
              <a:rPr lang="pt-BR" sz="1700" dirty="0"/>
              <a:t>. Petrópolis, RJ: Vozes, 1996.</a:t>
            </a:r>
          </a:p>
          <a:p>
            <a:pPr algn="just">
              <a:lnSpc>
                <a:spcPct val="150000"/>
              </a:lnSpc>
              <a:spcBef>
                <a:spcPts val="0"/>
              </a:spcBef>
            </a:pPr>
            <a:endParaRPr lang="pt-BR" sz="1700" dirty="0"/>
          </a:p>
          <a:p>
            <a:pPr algn="just">
              <a:lnSpc>
                <a:spcPct val="100000"/>
              </a:lnSpc>
              <a:spcBef>
                <a:spcPts val="0"/>
              </a:spcBef>
            </a:pPr>
            <a:r>
              <a:rPr lang="pt-BR" sz="1700" dirty="0"/>
              <a:t>GRAMSCI, </a:t>
            </a:r>
            <a:r>
              <a:rPr lang="pt-BR" sz="1700" dirty="0" err="1"/>
              <a:t>Antonio</a:t>
            </a:r>
            <a:r>
              <a:rPr lang="pt-BR" sz="1700" dirty="0"/>
              <a:t>. </a:t>
            </a:r>
            <a:r>
              <a:rPr lang="pt-BR" sz="1700" b="1" dirty="0"/>
              <a:t>Concepção dialética da História</a:t>
            </a:r>
            <a:r>
              <a:rPr lang="pt-BR" sz="1700" dirty="0"/>
              <a:t>. 2. ed. Rio de Janeiro: Civilização Brasileira, 1978. </a:t>
            </a:r>
          </a:p>
        </p:txBody>
      </p:sp>
    </p:spTree>
    <p:extLst>
      <p:ext uri="{BB962C8B-B14F-4D97-AF65-F5344CB8AC3E}">
        <p14:creationId xmlns:p14="http://schemas.microsoft.com/office/powerpoint/2010/main" val="1206812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63BD1E-4135-4556-A7FC-0FF93FACDC72}"/>
              </a:ext>
            </a:extLst>
          </p:cNvPr>
          <p:cNvSpPr>
            <a:spLocks noGrp="1"/>
          </p:cNvSpPr>
          <p:nvPr>
            <p:ph type="title"/>
          </p:nvPr>
        </p:nvSpPr>
        <p:spPr>
          <a:xfrm>
            <a:off x="628650" y="507197"/>
            <a:ext cx="7886700" cy="767717"/>
          </a:xfrm>
        </p:spPr>
        <p:txBody>
          <a:bodyPr>
            <a:normAutofit/>
          </a:bodyPr>
          <a:lstStyle/>
          <a:p>
            <a:r>
              <a:rPr lang="pt-BR" sz="4000" dirty="0">
                <a:effectLst>
                  <a:outerShdw blurRad="38100" dist="38100" dir="2700000" algn="tl">
                    <a:srgbClr val="000000">
                      <a:alpha val="43137"/>
                    </a:srgbClr>
                  </a:outerShdw>
                </a:effectLst>
              </a:rPr>
              <a:t>SISTEMA NUMÉRICO</a:t>
            </a:r>
          </a:p>
        </p:txBody>
      </p:sp>
      <p:sp>
        <p:nvSpPr>
          <p:cNvPr id="3" name="Espaço Reservado para Texto 2">
            <a:extLst>
              <a:ext uri="{FF2B5EF4-FFF2-40B4-BE49-F238E27FC236}">
                <a16:creationId xmlns:a16="http://schemas.microsoft.com/office/drawing/2014/main" id="{B074FAEB-C7C0-4A4D-89BF-BE4DC02BE32F}"/>
              </a:ext>
            </a:extLst>
          </p:cNvPr>
          <p:cNvSpPr>
            <a:spLocks noGrp="1"/>
          </p:cNvSpPr>
          <p:nvPr>
            <p:ph type="body" idx="1"/>
          </p:nvPr>
        </p:nvSpPr>
        <p:spPr>
          <a:xfrm>
            <a:off x="628650" y="1605321"/>
            <a:ext cx="8168400" cy="5180400"/>
          </a:xfrm>
        </p:spPr>
        <p:txBody>
          <a:bodyPr>
            <a:normAutofit/>
          </a:bodyPr>
          <a:lstStyle/>
          <a:p>
            <a:pPr marL="342000" indent="-342000" algn="just">
              <a:lnSpc>
                <a:spcPct val="150000"/>
              </a:lnSpc>
              <a:spcBef>
                <a:spcPts val="600"/>
              </a:spcBef>
              <a:spcAft>
                <a:spcPts val="600"/>
              </a:spcAft>
              <a:buFont typeface="Wingdings" panose="05000000000000000000" pitchFamily="2" charset="2"/>
              <a:buChar char="q"/>
            </a:pPr>
            <a:r>
              <a:rPr lang="pt-BR" sz="1700" dirty="0"/>
              <a:t>No texto: </a:t>
            </a:r>
          </a:p>
          <a:p>
            <a:pPr indent="-342000" algn="just">
              <a:lnSpc>
                <a:spcPct val="150000"/>
              </a:lnSpc>
              <a:spcBef>
                <a:spcPts val="0"/>
              </a:spcBef>
            </a:pPr>
            <a:r>
              <a:rPr lang="pt-BR" sz="1700" dirty="0"/>
              <a:t>De acordo com as novas tendências da jurisprudência brasileira</a:t>
            </a:r>
            <a:r>
              <a:rPr lang="pt-BR" sz="1700" baseline="30000" dirty="0"/>
              <a:t>1</a:t>
            </a:r>
            <a:r>
              <a:rPr lang="pt-BR" sz="1700" dirty="0"/>
              <a:t>, é facultado ao magistrado decidir sobre a matéria. </a:t>
            </a:r>
          </a:p>
          <a:p>
            <a:pPr marL="342000" indent="-342000" algn="just">
              <a:lnSpc>
                <a:spcPct val="150000"/>
              </a:lnSpc>
              <a:spcBef>
                <a:spcPts val="0"/>
              </a:spcBef>
            </a:pPr>
            <a:r>
              <a:rPr lang="pt-BR" sz="1700" dirty="0"/>
              <a:t>Todos os índices coletados para a região escolhida foram analisados minuciosamente</a:t>
            </a:r>
            <a:r>
              <a:rPr lang="pt-BR" sz="1700" baseline="30000" dirty="0"/>
              <a:t>2</a:t>
            </a:r>
            <a:r>
              <a:rPr lang="pt-BR" sz="1700" dirty="0"/>
              <a:t> . </a:t>
            </a:r>
          </a:p>
          <a:p>
            <a:pPr algn="just">
              <a:lnSpc>
                <a:spcPct val="150000"/>
              </a:lnSpc>
              <a:spcBef>
                <a:spcPts val="0"/>
              </a:spcBef>
            </a:pPr>
            <a:endParaRPr lang="pt-BR" sz="1700" dirty="0"/>
          </a:p>
          <a:p>
            <a:pPr marL="342900" indent="-342900" algn="just">
              <a:lnSpc>
                <a:spcPct val="150000"/>
              </a:lnSpc>
              <a:spcBef>
                <a:spcPts val="600"/>
              </a:spcBef>
              <a:spcAft>
                <a:spcPts val="600"/>
              </a:spcAft>
              <a:buFont typeface="Wingdings" panose="05000000000000000000" pitchFamily="2" charset="2"/>
              <a:buChar char="q"/>
            </a:pPr>
            <a:r>
              <a:rPr lang="pt-BR" sz="1700" dirty="0"/>
              <a:t>Na lista de referências: </a:t>
            </a:r>
          </a:p>
          <a:p>
            <a:pPr algn="just">
              <a:lnSpc>
                <a:spcPct val="100000"/>
              </a:lnSpc>
              <a:spcBef>
                <a:spcPts val="0"/>
              </a:spcBef>
            </a:pPr>
            <a:r>
              <a:rPr lang="pt-BR" sz="1700" baseline="30000" dirty="0"/>
              <a:t>1</a:t>
            </a:r>
            <a:r>
              <a:rPr lang="pt-BR" sz="1700" dirty="0"/>
              <a:t> CRETELLA JÚNIOR, José. </a:t>
            </a:r>
            <a:r>
              <a:rPr lang="pt-BR" sz="1700" b="1" dirty="0"/>
              <a:t>Do impeachment no direito brasileiro</a:t>
            </a:r>
            <a:r>
              <a:rPr lang="pt-BR" sz="1700" dirty="0"/>
              <a:t>. [São Paulo]: R. dos Timbiras, 1992. p. 107. </a:t>
            </a:r>
          </a:p>
          <a:p>
            <a:pPr algn="just">
              <a:lnSpc>
                <a:spcPct val="120000"/>
              </a:lnSpc>
              <a:spcBef>
                <a:spcPts val="0"/>
              </a:spcBef>
            </a:pPr>
            <a:endParaRPr lang="pt-BR" sz="1700" dirty="0"/>
          </a:p>
          <a:p>
            <a:pPr algn="just">
              <a:lnSpc>
                <a:spcPct val="120000"/>
              </a:lnSpc>
              <a:spcBef>
                <a:spcPts val="0"/>
              </a:spcBef>
            </a:pPr>
            <a:r>
              <a:rPr lang="pt-BR" sz="1700" baseline="30000" dirty="0"/>
              <a:t>2</a:t>
            </a:r>
            <a:r>
              <a:rPr lang="pt-BR" sz="1700" dirty="0"/>
              <a:t> BOLETIM ESTATÍSTICO [da] Rede Ferroviária Federal. Rio de Janeiro, 1965. p. 20</a:t>
            </a:r>
          </a:p>
        </p:txBody>
      </p:sp>
    </p:spTree>
    <p:extLst>
      <p:ext uri="{BB962C8B-B14F-4D97-AF65-F5344CB8AC3E}">
        <p14:creationId xmlns:p14="http://schemas.microsoft.com/office/powerpoint/2010/main" val="1111498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0A7D3-2892-4F0A-90D4-41D889A86D31}"/>
              </a:ext>
            </a:extLst>
          </p:cNvPr>
          <p:cNvSpPr>
            <a:spLocks noGrp="1"/>
          </p:cNvSpPr>
          <p:nvPr>
            <p:ph type="title"/>
          </p:nvPr>
        </p:nvSpPr>
        <p:spPr>
          <a:xfrm>
            <a:off x="628650" y="969397"/>
            <a:ext cx="7886700" cy="766800"/>
          </a:xfrm>
        </p:spPr>
        <p:txBody>
          <a:bodyPr>
            <a:noAutofit/>
          </a:bodyPr>
          <a:lstStyle/>
          <a:p>
            <a:r>
              <a:rPr lang="pt-BR" sz="4000" dirty="0">
                <a:effectLst>
                  <a:outerShdw blurRad="38100" dist="38100" dir="2700000" algn="tl">
                    <a:srgbClr val="000000">
                      <a:alpha val="43137"/>
                    </a:srgbClr>
                  </a:outerShdw>
                </a:effectLst>
              </a:rPr>
              <a:t>ELEMENTOS ESSENCIAIS </a:t>
            </a:r>
            <a:br>
              <a:rPr lang="pt-BR" sz="4000" dirty="0">
                <a:effectLst>
                  <a:outerShdw blurRad="38100" dist="38100" dir="2700000" algn="tl">
                    <a:srgbClr val="000000">
                      <a:alpha val="43137"/>
                    </a:srgbClr>
                  </a:outerShdw>
                </a:effectLst>
              </a:rPr>
            </a:br>
            <a:r>
              <a:rPr lang="pt-BR" sz="4000" dirty="0">
                <a:effectLst>
                  <a:outerShdw blurRad="38100" dist="38100" dir="2700000" algn="tl">
                    <a:srgbClr val="000000">
                      <a:alpha val="43137"/>
                    </a:srgbClr>
                  </a:outerShdw>
                </a:effectLst>
              </a:rPr>
              <a:t>DE UMA REFERÊNCIA</a:t>
            </a:r>
          </a:p>
        </p:txBody>
      </p:sp>
      <p:sp>
        <p:nvSpPr>
          <p:cNvPr id="3" name="Espaço Reservado para Texto 2">
            <a:extLst>
              <a:ext uri="{FF2B5EF4-FFF2-40B4-BE49-F238E27FC236}">
                <a16:creationId xmlns:a16="http://schemas.microsoft.com/office/drawing/2014/main" id="{4F199EA9-7BAF-4C72-8A2B-2561A0A12A36}"/>
              </a:ext>
            </a:extLst>
          </p:cNvPr>
          <p:cNvSpPr>
            <a:spLocks noGrp="1"/>
          </p:cNvSpPr>
          <p:nvPr>
            <p:ph type="body" idx="1"/>
          </p:nvPr>
        </p:nvSpPr>
        <p:spPr>
          <a:xfrm>
            <a:off x="628650" y="1934980"/>
            <a:ext cx="8168400" cy="5180400"/>
          </a:xfrm>
        </p:spPr>
        <p:txBody>
          <a:bodyPr/>
          <a:lstStyle/>
          <a:p>
            <a:pPr marL="342900" indent="-342900" algn="just">
              <a:lnSpc>
                <a:spcPct val="150000"/>
              </a:lnSpc>
              <a:spcBef>
                <a:spcPts val="0"/>
              </a:spcBef>
              <a:buFont typeface="Wingdings" panose="05000000000000000000" pitchFamily="2" charset="2"/>
              <a:buChar char="q"/>
            </a:pPr>
            <a:r>
              <a:rPr lang="pt-BR" sz="1900" dirty="0"/>
              <a:t>Autor(es);</a:t>
            </a:r>
          </a:p>
          <a:p>
            <a:pPr marL="342900" indent="-342900" algn="just">
              <a:lnSpc>
                <a:spcPct val="150000"/>
              </a:lnSpc>
              <a:spcBef>
                <a:spcPts val="0"/>
              </a:spcBef>
              <a:buFont typeface="Wingdings" panose="05000000000000000000" pitchFamily="2" charset="2"/>
              <a:buChar char="q"/>
            </a:pPr>
            <a:r>
              <a:rPr lang="pt-BR" sz="1900" dirty="0"/>
              <a:t>Título (quando não existir título, deveremos atribuir uma palavra ou frase que identifique o conteúdo do documento, entre colchetes);</a:t>
            </a:r>
          </a:p>
          <a:p>
            <a:pPr marL="342900" indent="-342900" algn="just">
              <a:lnSpc>
                <a:spcPct val="150000"/>
              </a:lnSpc>
              <a:spcBef>
                <a:spcPts val="0"/>
              </a:spcBef>
              <a:buFont typeface="Wingdings" panose="05000000000000000000" pitchFamily="2" charset="2"/>
              <a:buChar char="q"/>
            </a:pPr>
            <a:r>
              <a:rPr lang="pt-BR" sz="1900" dirty="0"/>
              <a:t>Edição;</a:t>
            </a:r>
          </a:p>
          <a:p>
            <a:pPr marL="342900" indent="-342900" algn="just">
              <a:lnSpc>
                <a:spcPct val="150000"/>
              </a:lnSpc>
              <a:spcBef>
                <a:spcPts val="0"/>
              </a:spcBef>
              <a:buFont typeface="Wingdings" panose="05000000000000000000" pitchFamily="2" charset="2"/>
              <a:buChar char="q"/>
            </a:pPr>
            <a:r>
              <a:rPr lang="pt-BR" sz="1900" dirty="0"/>
              <a:t>Local;</a:t>
            </a:r>
          </a:p>
          <a:p>
            <a:pPr marL="342900" indent="-342900" algn="just">
              <a:lnSpc>
                <a:spcPct val="150000"/>
              </a:lnSpc>
              <a:spcBef>
                <a:spcPts val="0"/>
              </a:spcBef>
              <a:buFont typeface="Wingdings" panose="05000000000000000000" pitchFamily="2" charset="2"/>
              <a:buChar char="q"/>
            </a:pPr>
            <a:r>
              <a:rPr lang="pt-BR" sz="1900" dirty="0"/>
              <a:t>Data de publicação. </a:t>
            </a:r>
          </a:p>
          <a:p>
            <a:endParaRPr lang="pt-BR" dirty="0"/>
          </a:p>
        </p:txBody>
      </p:sp>
    </p:spTree>
    <p:extLst>
      <p:ext uri="{BB962C8B-B14F-4D97-AF65-F5344CB8AC3E}">
        <p14:creationId xmlns:p14="http://schemas.microsoft.com/office/powerpoint/2010/main" val="2119848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3B4069-AC1F-44BA-99A1-ED50C9C9CA92}"/>
              </a:ext>
            </a:extLst>
          </p:cNvPr>
          <p:cNvSpPr>
            <a:spLocks noGrp="1"/>
          </p:cNvSpPr>
          <p:nvPr>
            <p:ph type="title"/>
          </p:nvPr>
        </p:nvSpPr>
        <p:spPr>
          <a:xfrm>
            <a:off x="675164" y="473894"/>
            <a:ext cx="7886700" cy="766800"/>
          </a:xfrm>
        </p:spPr>
        <p:txBody>
          <a:bodyPr>
            <a:noAutofit/>
          </a:bodyPr>
          <a:lstStyle/>
          <a:p>
            <a:r>
              <a:rPr lang="pt-BR" sz="4000" dirty="0">
                <a:effectLst>
                  <a:outerShdw blurRad="38100" dist="38100" dir="2700000" algn="tl">
                    <a:srgbClr val="000000">
                      <a:alpha val="43137"/>
                    </a:srgbClr>
                  </a:outerShdw>
                </a:effectLst>
              </a:rPr>
              <a:t>ELEMENTOS ESSENCIAIS: AUTOR(ES)</a:t>
            </a:r>
          </a:p>
        </p:txBody>
      </p:sp>
      <p:sp>
        <p:nvSpPr>
          <p:cNvPr id="3" name="Espaço Reservado para Texto 2">
            <a:extLst>
              <a:ext uri="{FF2B5EF4-FFF2-40B4-BE49-F238E27FC236}">
                <a16:creationId xmlns:a16="http://schemas.microsoft.com/office/drawing/2014/main" id="{BAB2E87F-7C7C-4F1C-AE5F-5A1C238F11DF}"/>
              </a:ext>
            </a:extLst>
          </p:cNvPr>
          <p:cNvSpPr>
            <a:spLocks noGrp="1"/>
          </p:cNvSpPr>
          <p:nvPr>
            <p:ph type="body" idx="1"/>
          </p:nvPr>
        </p:nvSpPr>
        <p:spPr>
          <a:xfrm>
            <a:off x="675164" y="1659381"/>
            <a:ext cx="8168400" cy="5180400"/>
          </a:xfrm>
        </p:spPr>
        <p:txBody>
          <a:bodyPr>
            <a:normAutofit/>
          </a:bodyPr>
          <a:lstStyle/>
          <a:p>
            <a:pPr indent="-342900" algn="just">
              <a:lnSpc>
                <a:spcPct val="170000"/>
              </a:lnSpc>
              <a:spcBef>
                <a:spcPts val="0"/>
              </a:spcBef>
              <a:spcAft>
                <a:spcPts val="600"/>
              </a:spcAft>
              <a:buFont typeface="Wingdings" panose="05000000000000000000" pitchFamily="2" charset="2"/>
              <a:buChar char="q"/>
            </a:pPr>
            <a:r>
              <a:rPr lang="pt-BR" sz="1700" dirty="0"/>
              <a:t>Referências com mais de um autor devem ser separadas por ponto e vírgula.</a:t>
            </a:r>
          </a:p>
          <a:p>
            <a:pPr algn="just">
              <a:lnSpc>
                <a:spcPct val="150000"/>
              </a:lnSpc>
              <a:spcBef>
                <a:spcPts val="0"/>
              </a:spcBef>
            </a:pPr>
            <a:endParaRPr lang="pt-BR" sz="1700" dirty="0"/>
          </a:p>
          <a:p>
            <a:pPr algn="just">
              <a:lnSpc>
                <a:spcPct val="170000"/>
              </a:lnSpc>
              <a:spcBef>
                <a:spcPts val="0"/>
              </a:spcBef>
            </a:pPr>
            <a:r>
              <a:rPr lang="pt-BR" sz="1700" b="1" u="sng" dirty="0">
                <a:ea typeface="+mj-ea"/>
                <a:cs typeface="+mj-cs"/>
              </a:rPr>
              <a:t>Exemplos:</a:t>
            </a:r>
          </a:p>
          <a:p>
            <a:pPr algn="l">
              <a:lnSpc>
                <a:spcPct val="120000"/>
              </a:lnSpc>
              <a:spcBef>
                <a:spcPts val="0"/>
              </a:spcBef>
            </a:pPr>
            <a:r>
              <a:rPr lang="pt-BR" sz="1700" dirty="0"/>
              <a:t>SARAIVA, Juracy Ignez </a:t>
            </a:r>
            <a:r>
              <a:rPr lang="pt-BR" sz="1700" dirty="0" err="1"/>
              <a:t>Assmann</a:t>
            </a:r>
            <a:r>
              <a:rPr lang="pt-BR" sz="1700" dirty="0"/>
              <a:t>; MÜGGE, Ernani. </a:t>
            </a:r>
            <a:r>
              <a:rPr lang="pt-BR" sz="1700" b="1" dirty="0"/>
              <a:t>Literatura na escola</a:t>
            </a:r>
            <a:r>
              <a:rPr lang="pt-BR" sz="1700" dirty="0"/>
              <a:t>: propostas para o ensino fundamental. Porto Alegre: Artmed, 2006. 344 p.</a:t>
            </a:r>
          </a:p>
          <a:p>
            <a:pPr algn="l">
              <a:lnSpc>
                <a:spcPct val="150000"/>
              </a:lnSpc>
              <a:spcBef>
                <a:spcPts val="0"/>
              </a:spcBef>
            </a:pPr>
            <a:endParaRPr lang="pt-BR" sz="1700" dirty="0"/>
          </a:p>
          <a:p>
            <a:pPr algn="l">
              <a:lnSpc>
                <a:spcPct val="120000"/>
              </a:lnSpc>
              <a:spcBef>
                <a:spcPts val="0"/>
              </a:spcBef>
            </a:pPr>
            <a:r>
              <a:rPr lang="pt-BR" sz="1700" dirty="0"/>
              <a:t>SCHEMES, Claudia; PRODANOV, Cleber Cristiano; THÖN, Ida Helena. O museu como espaço de inclusão: o Museu Nacional do Calçado-MNC e o projeto Mentes Coloridas. </a:t>
            </a:r>
            <a:r>
              <a:rPr lang="pt-BR" sz="1700" b="1" dirty="0" err="1"/>
              <a:t>Prâksis</a:t>
            </a:r>
            <a:r>
              <a:rPr lang="pt-BR" sz="1700" dirty="0"/>
              <a:t>: Revista do ICHLA - Instituto de Ciências Humanas, Letras e Artes, Novo Hamburgo, RS, v. 2, n. 4, p. 87-91, ago. 2007.</a:t>
            </a:r>
          </a:p>
        </p:txBody>
      </p:sp>
    </p:spTree>
    <p:extLst>
      <p:ext uri="{BB962C8B-B14F-4D97-AF65-F5344CB8AC3E}">
        <p14:creationId xmlns:p14="http://schemas.microsoft.com/office/powerpoint/2010/main" val="1551666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8DE7B5-6EDB-4BE7-B99C-C163B3A133CC}"/>
              </a:ext>
            </a:extLst>
          </p:cNvPr>
          <p:cNvSpPr>
            <a:spLocks noGrp="1"/>
          </p:cNvSpPr>
          <p:nvPr>
            <p:ph type="title"/>
          </p:nvPr>
        </p:nvSpPr>
        <p:spPr>
          <a:xfrm>
            <a:off x="675164" y="1050966"/>
            <a:ext cx="7886700" cy="766800"/>
          </a:xfrm>
        </p:spPr>
        <p:txBody>
          <a:bodyPr>
            <a:noAutofit/>
          </a:bodyPr>
          <a:lstStyle/>
          <a:p>
            <a:r>
              <a:rPr lang="pt-BR" sz="4000" dirty="0">
                <a:effectLst>
                  <a:outerShdw blurRad="38100" dist="38100" dir="2700000" algn="tl">
                    <a:srgbClr val="000000">
                      <a:alpha val="43137"/>
                    </a:srgbClr>
                  </a:outerShdw>
                </a:effectLst>
              </a:rPr>
              <a:t>ELEMENTOS ESSENCIAIS:</a:t>
            </a:r>
            <a:br>
              <a:rPr lang="pt-BR" sz="4000" dirty="0">
                <a:effectLst>
                  <a:outerShdw blurRad="38100" dist="38100" dir="2700000" algn="tl">
                    <a:srgbClr val="000000">
                      <a:alpha val="43137"/>
                    </a:srgbClr>
                  </a:outerShdw>
                </a:effectLst>
              </a:rPr>
            </a:br>
            <a:r>
              <a:rPr lang="pt-BR" sz="4000" dirty="0">
                <a:effectLst>
                  <a:outerShdw blurRad="38100" dist="38100" dir="2700000" algn="tl">
                    <a:srgbClr val="000000">
                      <a:alpha val="43137"/>
                    </a:srgbClr>
                  </a:outerShdw>
                </a:effectLst>
              </a:rPr>
              <a:t> MAIS DE TRÊS AUTOR(ES)</a:t>
            </a:r>
          </a:p>
        </p:txBody>
      </p:sp>
      <p:sp>
        <p:nvSpPr>
          <p:cNvPr id="3" name="Espaço Reservado para Texto 2">
            <a:extLst>
              <a:ext uri="{FF2B5EF4-FFF2-40B4-BE49-F238E27FC236}">
                <a16:creationId xmlns:a16="http://schemas.microsoft.com/office/drawing/2014/main" id="{A5F90C68-5399-4454-A7F0-442D66A4560E}"/>
              </a:ext>
            </a:extLst>
          </p:cNvPr>
          <p:cNvSpPr>
            <a:spLocks noGrp="1"/>
          </p:cNvSpPr>
          <p:nvPr>
            <p:ph type="body" idx="1"/>
          </p:nvPr>
        </p:nvSpPr>
        <p:spPr>
          <a:xfrm>
            <a:off x="675164" y="2182755"/>
            <a:ext cx="8168400" cy="5180400"/>
          </a:xfrm>
        </p:spPr>
        <p:txBody>
          <a:bodyPr>
            <a:normAutofit/>
          </a:bodyPr>
          <a:lstStyle/>
          <a:p>
            <a:pPr marL="342000" indent="-342900" algn="just">
              <a:lnSpc>
                <a:spcPct val="150000"/>
              </a:lnSpc>
              <a:spcBef>
                <a:spcPts val="0"/>
              </a:spcBef>
              <a:buFont typeface="Wingdings" panose="05000000000000000000" pitchFamily="2" charset="2"/>
              <a:buChar char="q"/>
            </a:pPr>
            <a:r>
              <a:rPr lang="pt-BR" sz="1700" dirty="0"/>
              <a:t>Em caso de obra com mais de três autores, insere-se o sobrenome do autor letras maiúsculas, seguido do prenome e outros sobrenomes, e ao final coloca-se a expressão et al. (et alii, entre outros) como forma de abreviar a autoria dos restantes autores.</a:t>
            </a:r>
          </a:p>
          <a:p>
            <a:pPr algn="just">
              <a:lnSpc>
                <a:spcPct val="150000"/>
              </a:lnSpc>
              <a:spcBef>
                <a:spcPts val="0"/>
              </a:spcBef>
            </a:pPr>
            <a:endParaRPr lang="pt-BR" sz="1700" dirty="0"/>
          </a:p>
          <a:p>
            <a:pPr algn="just">
              <a:lnSpc>
                <a:spcPct val="150000"/>
              </a:lnSpc>
              <a:spcBef>
                <a:spcPts val="0"/>
              </a:spcBef>
            </a:pPr>
            <a:r>
              <a:rPr lang="pt-BR" sz="1700" b="1" u="sng" dirty="0">
                <a:ea typeface="+mj-ea"/>
                <a:cs typeface="+mj-cs"/>
              </a:rPr>
              <a:t>Exemplo:</a:t>
            </a:r>
          </a:p>
          <a:p>
            <a:pPr algn="l">
              <a:lnSpc>
                <a:spcPct val="120000"/>
              </a:lnSpc>
              <a:spcBef>
                <a:spcPts val="0"/>
              </a:spcBef>
            </a:pPr>
            <a:r>
              <a:rPr lang="pt-BR" sz="1700" dirty="0"/>
              <a:t>SCHEMES, Claudia et al. </a:t>
            </a:r>
            <a:r>
              <a:rPr lang="pt-BR" sz="1700" b="1" dirty="0"/>
              <a:t>Memória do setor coureiro-calçadista</a:t>
            </a:r>
            <a:r>
              <a:rPr lang="pt-BR" sz="1700" dirty="0"/>
              <a:t>: pioneiros e empreendedores do Vale do Rio dos Sinos. Novo Hamburgo, RS: </a:t>
            </a:r>
            <a:r>
              <a:rPr lang="pt-BR" sz="1700" dirty="0" err="1"/>
              <a:t>Feevale</a:t>
            </a:r>
            <a:r>
              <a:rPr lang="pt-BR" sz="1700" dirty="0"/>
              <a:t>, 2005. 248 p.</a:t>
            </a:r>
          </a:p>
          <a:p>
            <a:endParaRPr lang="pt-BR" dirty="0"/>
          </a:p>
        </p:txBody>
      </p:sp>
    </p:spTree>
    <p:extLst>
      <p:ext uri="{BB962C8B-B14F-4D97-AF65-F5344CB8AC3E}">
        <p14:creationId xmlns:p14="http://schemas.microsoft.com/office/powerpoint/2010/main" val="4096185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6622AC-1CB3-405B-B0BB-87F10C960A1A}"/>
              </a:ext>
            </a:extLst>
          </p:cNvPr>
          <p:cNvSpPr>
            <a:spLocks noGrp="1"/>
          </p:cNvSpPr>
          <p:nvPr>
            <p:ph type="title"/>
          </p:nvPr>
        </p:nvSpPr>
        <p:spPr>
          <a:xfrm>
            <a:off x="675164" y="717836"/>
            <a:ext cx="7886700" cy="1605204"/>
          </a:xfrm>
        </p:spPr>
        <p:txBody>
          <a:bodyPr>
            <a:noAutofit/>
          </a:bodyPr>
          <a:lstStyle/>
          <a:p>
            <a:r>
              <a:rPr lang="pt-BR" sz="4000" dirty="0">
                <a:effectLst>
                  <a:outerShdw blurRad="38100" dist="38100" dir="2700000" algn="tl">
                    <a:srgbClr val="000000">
                      <a:alpha val="43137"/>
                    </a:srgbClr>
                  </a:outerShdw>
                </a:effectLst>
              </a:rPr>
              <a:t>ELEMENTOS ESSENCIAIS: COLABORADORES E ORGANIZADORES</a:t>
            </a:r>
          </a:p>
        </p:txBody>
      </p:sp>
      <p:sp>
        <p:nvSpPr>
          <p:cNvPr id="3" name="Espaço Reservado para Texto 2">
            <a:extLst>
              <a:ext uri="{FF2B5EF4-FFF2-40B4-BE49-F238E27FC236}">
                <a16:creationId xmlns:a16="http://schemas.microsoft.com/office/drawing/2014/main" id="{94BC621B-37CF-430C-89EA-449A2447F6D8}"/>
              </a:ext>
            </a:extLst>
          </p:cNvPr>
          <p:cNvSpPr>
            <a:spLocks noGrp="1"/>
          </p:cNvSpPr>
          <p:nvPr>
            <p:ph type="body" idx="1"/>
          </p:nvPr>
        </p:nvSpPr>
        <p:spPr>
          <a:xfrm>
            <a:off x="675164" y="2495318"/>
            <a:ext cx="8168400" cy="5180400"/>
          </a:xfrm>
        </p:spPr>
        <p:txBody>
          <a:bodyPr>
            <a:normAutofit/>
          </a:bodyPr>
          <a:lstStyle/>
          <a:p>
            <a:pPr marL="342000" indent="-342000" algn="just">
              <a:lnSpc>
                <a:spcPct val="150000"/>
              </a:lnSpc>
              <a:spcBef>
                <a:spcPts val="0"/>
              </a:spcBef>
              <a:buFont typeface="Wingdings" panose="05000000000000000000" pitchFamily="2" charset="2"/>
              <a:buChar char="q"/>
            </a:pPr>
            <a:r>
              <a:rPr lang="pt-BR" sz="1600" dirty="0"/>
              <a:t>Quando houver indicação explícita de responsabilidade pelo conjunto da obra, em coletâneas de vários autores, a entrada deve ser feita pelo nome do responsável, seguida da abreviação, no singular, do tipo de participação (organizador, compilador, editor, coordenador etc.).</a:t>
            </a:r>
          </a:p>
          <a:p>
            <a:pPr algn="just">
              <a:lnSpc>
                <a:spcPct val="150000"/>
              </a:lnSpc>
              <a:spcBef>
                <a:spcPts val="0"/>
              </a:spcBef>
            </a:pPr>
            <a:endParaRPr lang="pt-BR" sz="1600" b="1" dirty="0"/>
          </a:p>
          <a:p>
            <a:pPr algn="just">
              <a:lnSpc>
                <a:spcPct val="150000"/>
              </a:lnSpc>
              <a:spcBef>
                <a:spcPts val="0"/>
              </a:spcBef>
            </a:pPr>
            <a:r>
              <a:rPr lang="pt-BR" sz="1600" b="1" u="sng" dirty="0"/>
              <a:t>Exemplo:</a:t>
            </a:r>
            <a:endParaRPr lang="pt-BR" sz="1600" b="1" dirty="0"/>
          </a:p>
          <a:p>
            <a:pPr algn="l">
              <a:lnSpc>
                <a:spcPct val="100000"/>
              </a:lnSpc>
              <a:spcBef>
                <a:spcPts val="0"/>
              </a:spcBef>
            </a:pPr>
            <a:r>
              <a:rPr lang="pt-BR" sz="1600" dirty="0"/>
              <a:t>CANTERA, Luís Costa (Org.). </a:t>
            </a:r>
            <a:r>
              <a:rPr lang="pt-BR" sz="1600" b="1" dirty="0"/>
              <a:t>Palpação</a:t>
            </a:r>
            <a:r>
              <a:rPr lang="pt-BR" sz="1600" dirty="0"/>
              <a:t>:</a:t>
            </a:r>
            <a:r>
              <a:rPr lang="pt-BR" sz="1600" b="1" dirty="0"/>
              <a:t> </a:t>
            </a:r>
            <a:r>
              <a:rPr lang="pt-BR" sz="1600" dirty="0"/>
              <a:t>técnicas e procedimentos. Novo Hamburgo, RS: </a:t>
            </a:r>
            <a:r>
              <a:rPr lang="pt-BR" sz="1600" dirty="0" err="1"/>
              <a:t>Feevale</a:t>
            </a:r>
            <a:r>
              <a:rPr lang="pt-BR" sz="1600" dirty="0"/>
              <a:t>, 2006. 108 p.</a:t>
            </a:r>
          </a:p>
          <a:p>
            <a:pPr algn="l">
              <a:lnSpc>
                <a:spcPct val="150000"/>
              </a:lnSpc>
              <a:spcBef>
                <a:spcPts val="0"/>
              </a:spcBef>
            </a:pPr>
            <a:endParaRPr lang="pt-BR" sz="1600" b="1" dirty="0"/>
          </a:p>
          <a:p>
            <a:pPr algn="l">
              <a:lnSpc>
                <a:spcPct val="100000"/>
              </a:lnSpc>
              <a:spcBef>
                <a:spcPts val="0"/>
              </a:spcBef>
            </a:pPr>
            <a:r>
              <a:rPr lang="pt-BR" sz="1600" dirty="0"/>
              <a:t>GATTI, </a:t>
            </a:r>
            <a:r>
              <a:rPr lang="pt-BR" sz="1600" dirty="0" err="1"/>
              <a:t>Bernardete</a:t>
            </a:r>
            <a:r>
              <a:rPr lang="pt-BR" sz="1600" dirty="0"/>
              <a:t> A. (Coord.). </a:t>
            </a:r>
            <a:r>
              <a:rPr lang="pt-BR" sz="1600" b="1" dirty="0"/>
              <a:t>Professores do Brasil : </a:t>
            </a:r>
            <a:r>
              <a:rPr lang="pt-BR" sz="1600" dirty="0"/>
              <a:t>impasses e desafios. Brasília, DF: UNESCO, 2009. </a:t>
            </a:r>
            <a:endParaRPr lang="pt-BR" sz="1600" b="1" dirty="0"/>
          </a:p>
          <a:p>
            <a:endParaRPr lang="pt-BR" dirty="0"/>
          </a:p>
        </p:txBody>
      </p:sp>
    </p:spTree>
    <p:extLst>
      <p:ext uri="{BB962C8B-B14F-4D97-AF65-F5344CB8AC3E}">
        <p14:creationId xmlns:p14="http://schemas.microsoft.com/office/powerpoint/2010/main" val="784756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050C09B3-1CAF-41E2-AE56-DB6A68320BCD}"/>
              </a:ext>
            </a:extLst>
          </p:cNvPr>
          <p:cNvSpPr>
            <a:spLocks noGrp="1"/>
          </p:cNvSpPr>
          <p:nvPr>
            <p:ph type="body" idx="1"/>
          </p:nvPr>
        </p:nvSpPr>
        <p:spPr/>
        <p:txBody>
          <a:bodyPr/>
          <a:lstStyle/>
          <a:p>
            <a:endParaRPr lang="pt-BR" dirty="0"/>
          </a:p>
        </p:txBody>
      </p:sp>
      <p:graphicFrame>
        <p:nvGraphicFramePr>
          <p:cNvPr id="4" name="Tabela 3">
            <a:extLst>
              <a:ext uri="{FF2B5EF4-FFF2-40B4-BE49-F238E27FC236}">
                <a16:creationId xmlns:a16="http://schemas.microsoft.com/office/drawing/2014/main" id="{87B8332F-5511-4E03-A832-4844F87614E2}"/>
              </a:ext>
            </a:extLst>
          </p:cNvPr>
          <p:cNvGraphicFramePr>
            <a:graphicFrameLocks noGrp="1"/>
          </p:cNvGraphicFramePr>
          <p:nvPr>
            <p:extLst>
              <p:ext uri="{D42A27DB-BD31-4B8C-83A1-F6EECF244321}">
                <p14:modId xmlns:p14="http://schemas.microsoft.com/office/powerpoint/2010/main" val="3259037751"/>
              </p:ext>
            </p:extLst>
          </p:nvPr>
        </p:nvGraphicFramePr>
        <p:xfrm>
          <a:off x="3227035" y="190003"/>
          <a:ext cx="2782957" cy="6477993"/>
        </p:xfrm>
        <a:graphic>
          <a:graphicData uri="http://schemas.openxmlformats.org/drawingml/2006/table">
            <a:tbl>
              <a:tblPr firstRow="1" bandRow="1">
                <a:tableStyleId>{46F890A9-2807-4EBB-B81D-B2AA78EC7F39}</a:tableStyleId>
              </a:tblPr>
              <a:tblGrid>
                <a:gridCol w="1354218">
                  <a:extLst>
                    <a:ext uri="{9D8B030D-6E8A-4147-A177-3AD203B41FA5}">
                      <a16:colId xmlns:a16="http://schemas.microsoft.com/office/drawing/2014/main" val="3196503812"/>
                    </a:ext>
                  </a:extLst>
                </a:gridCol>
                <a:gridCol w="1428739">
                  <a:extLst>
                    <a:ext uri="{9D8B030D-6E8A-4147-A177-3AD203B41FA5}">
                      <a16:colId xmlns:a16="http://schemas.microsoft.com/office/drawing/2014/main" val="1272027524"/>
                    </a:ext>
                  </a:extLst>
                </a:gridCol>
              </a:tblGrid>
              <a:tr h="332032">
                <a:tc gridSpan="2">
                  <a:txBody>
                    <a:bodyPr/>
                    <a:lstStyle/>
                    <a:p>
                      <a:pPr algn="ctr"/>
                      <a:r>
                        <a:rPr lang="pt-BR" sz="2000" b="1" kern="1200" dirty="0">
                          <a:solidFill>
                            <a:srgbClr val="024447"/>
                          </a:solidFill>
                          <a:effectLst>
                            <a:outerShdw blurRad="38100" dist="38100" dir="2700000" algn="tl">
                              <a:srgbClr val="000000">
                                <a:alpha val="43137"/>
                              </a:srgbClr>
                            </a:outerShdw>
                          </a:effectLst>
                          <a:latin typeface="+mn-lt"/>
                          <a:ea typeface="+mj-ea"/>
                          <a:cs typeface="+mj-cs"/>
                        </a:rPr>
                        <a:t>LISTA DE ABREVIAÇÕES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2222240"/>
                  </a:ext>
                </a:extLst>
              </a:tr>
              <a:tr h="427051">
                <a:tc>
                  <a:txBody>
                    <a:bodyPr/>
                    <a:lstStyle/>
                    <a:p>
                      <a:pPr algn="ctr"/>
                      <a:r>
                        <a:rPr lang="pt-BR" sz="1500" b="0" i="0" kern="1200" dirty="0">
                          <a:solidFill>
                            <a:schemeClr val="dk1"/>
                          </a:solidFill>
                          <a:effectLst/>
                          <a:latin typeface="+mn-lt"/>
                          <a:ea typeface="+mn-ea"/>
                          <a:cs typeface="+mn-cs"/>
                        </a:rPr>
                        <a:t>Apresentador</a:t>
                      </a:r>
                      <a:endParaRPr lang="pt-BR"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500" dirty="0" err="1"/>
                        <a:t>Apres</a:t>
                      </a:r>
                      <a:r>
                        <a:rPr lang="pt-BR" sz="15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7280528"/>
                  </a:ext>
                </a:extLst>
              </a:tr>
              <a:tr h="2776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0" i="0" kern="1200" dirty="0" err="1">
                          <a:solidFill>
                            <a:schemeClr val="dk1"/>
                          </a:solidFill>
                          <a:effectLst/>
                          <a:latin typeface="+mn-lt"/>
                          <a:ea typeface="+mn-ea"/>
                          <a:cs typeface="+mn-cs"/>
                        </a:rPr>
                        <a:t>Co-editor</a:t>
                      </a:r>
                      <a:endParaRPr lang="pt-BR" sz="1500" b="0" i="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500" b="0" i="0" kern="1200" dirty="0" err="1">
                          <a:solidFill>
                            <a:schemeClr val="dk1"/>
                          </a:solidFill>
                          <a:effectLst/>
                          <a:latin typeface="+mn-lt"/>
                          <a:ea typeface="+mn-ea"/>
                          <a:cs typeface="+mn-cs"/>
                        </a:rPr>
                        <a:t>Co-ed</a:t>
                      </a:r>
                      <a:r>
                        <a:rPr lang="pt-BR" sz="1500" b="0" i="0" kern="1200" dirty="0">
                          <a:solidFill>
                            <a:schemeClr val="dk1"/>
                          </a:solidFill>
                          <a:effectLst/>
                          <a:latin typeface="+mn-lt"/>
                          <a:ea typeface="+mn-ea"/>
                          <a:cs typeface="+mn-cs"/>
                        </a:rPr>
                        <a:t>.</a:t>
                      </a:r>
                      <a:endParaRPr lang="pt-BR"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6128355"/>
                  </a:ext>
                </a:extLst>
              </a:tr>
              <a:tr h="427051">
                <a:tc>
                  <a:txBody>
                    <a:bodyPr/>
                    <a:lstStyle/>
                    <a:p>
                      <a:pPr algn="ctr"/>
                      <a:r>
                        <a:rPr lang="pt-BR" sz="1500" b="0" i="0" kern="1200" dirty="0" err="1">
                          <a:solidFill>
                            <a:schemeClr val="dk1"/>
                          </a:solidFill>
                          <a:effectLst/>
                          <a:latin typeface="+mn-lt"/>
                          <a:ea typeface="+mn-ea"/>
                          <a:cs typeface="+mn-cs"/>
                        </a:rPr>
                        <a:t>Co-orientador</a:t>
                      </a:r>
                      <a:endParaRPr lang="pt-BR" sz="1500" b="0" i="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500" b="0" i="0" kern="1200" dirty="0" err="1">
                          <a:solidFill>
                            <a:schemeClr val="dk1"/>
                          </a:solidFill>
                          <a:effectLst/>
                          <a:latin typeface="+mn-lt"/>
                          <a:ea typeface="+mn-ea"/>
                          <a:cs typeface="+mn-cs"/>
                        </a:rPr>
                        <a:t>Co-oriente</a:t>
                      </a:r>
                      <a:r>
                        <a:rPr lang="pt-BR" sz="1500" b="0" i="0" kern="1200" dirty="0">
                          <a:solidFill>
                            <a:schemeClr val="dk1"/>
                          </a:solidFill>
                          <a:effectLst/>
                          <a:latin typeface="+mn-lt"/>
                          <a:ea typeface="+mn-ea"/>
                          <a:cs typeface="+mn-cs"/>
                        </a:rPr>
                        <a:t>.</a:t>
                      </a:r>
                      <a:endParaRPr lang="pt-BR"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349881"/>
                  </a:ext>
                </a:extLst>
              </a:tr>
              <a:tr h="2776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0" i="0" kern="1200" dirty="0">
                          <a:solidFill>
                            <a:schemeClr val="dk1"/>
                          </a:solidFill>
                          <a:effectLst/>
                          <a:latin typeface="+mn-lt"/>
                          <a:ea typeface="+mn-ea"/>
                          <a:cs typeface="+mn-cs"/>
                        </a:rPr>
                        <a:t>Colaborador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500" b="0" i="0" kern="1200" dirty="0" err="1">
                          <a:solidFill>
                            <a:schemeClr val="dk1"/>
                          </a:solidFill>
                          <a:effectLst/>
                          <a:latin typeface="+mn-lt"/>
                          <a:ea typeface="+mn-ea"/>
                          <a:cs typeface="+mn-cs"/>
                        </a:rPr>
                        <a:t>Colab</a:t>
                      </a:r>
                      <a:r>
                        <a:rPr lang="pt-BR" sz="1500" b="0" i="0" kern="1200" dirty="0">
                          <a:solidFill>
                            <a:schemeClr val="dk1"/>
                          </a:solidFill>
                          <a:effectLst/>
                          <a:latin typeface="+mn-lt"/>
                          <a:ea typeface="+mn-ea"/>
                          <a:cs typeface="+mn-cs"/>
                        </a:rPr>
                        <a:t>.</a:t>
                      </a:r>
                      <a:endParaRPr lang="pt-BR"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3019878"/>
                  </a:ext>
                </a:extLst>
              </a:tr>
              <a:tr h="277651">
                <a:tc>
                  <a:txBody>
                    <a:bodyPr/>
                    <a:lstStyle/>
                    <a:p>
                      <a:pPr algn="ctr"/>
                      <a:r>
                        <a:rPr lang="pt-BR" sz="1500" b="0" i="0" kern="1200" dirty="0">
                          <a:solidFill>
                            <a:schemeClr val="dk1"/>
                          </a:solidFill>
                          <a:effectLst/>
                          <a:latin typeface="+mn-lt"/>
                          <a:ea typeface="+mn-ea"/>
                          <a:cs typeface="+mn-cs"/>
                        </a:rPr>
                        <a:t>Compilador</a:t>
                      </a:r>
                      <a:endParaRPr lang="pt-BR"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500" b="0" i="0" kern="1200" dirty="0">
                          <a:solidFill>
                            <a:schemeClr val="dk1"/>
                          </a:solidFill>
                          <a:effectLst/>
                          <a:latin typeface="+mn-lt"/>
                          <a:ea typeface="+mn-ea"/>
                          <a:cs typeface="+mn-cs"/>
                        </a:rPr>
                        <a:t>Comp.</a:t>
                      </a:r>
                      <a:endParaRPr lang="pt-BR"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8270641"/>
                  </a:ext>
                </a:extLst>
              </a:tr>
              <a:tr h="2776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0" i="0" kern="1200" dirty="0">
                          <a:solidFill>
                            <a:schemeClr val="dk1"/>
                          </a:solidFill>
                          <a:effectLst/>
                          <a:latin typeface="+mn-lt"/>
                          <a:ea typeface="+mn-ea"/>
                          <a:cs typeface="+mn-cs"/>
                        </a:rPr>
                        <a:t>Compositor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500" b="0" i="0" kern="1200" dirty="0" err="1">
                          <a:solidFill>
                            <a:schemeClr val="dk1"/>
                          </a:solidFill>
                          <a:effectLst/>
                          <a:latin typeface="+mn-lt"/>
                          <a:ea typeface="+mn-ea"/>
                          <a:cs typeface="+mn-cs"/>
                        </a:rPr>
                        <a:t>Compos</a:t>
                      </a:r>
                      <a:r>
                        <a:rPr lang="pt-BR" sz="1500" b="0" i="0" kern="1200" dirty="0">
                          <a:solidFill>
                            <a:schemeClr val="dk1"/>
                          </a:solidFill>
                          <a:effectLst/>
                          <a:latin typeface="+mn-lt"/>
                          <a:ea typeface="+mn-ea"/>
                          <a:cs typeface="+mn-cs"/>
                        </a:rPr>
                        <a:t>.</a:t>
                      </a:r>
                      <a:endParaRPr lang="pt-BR"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0436708"/>
                  </a:ext>
                </a:extLst>
              </a:tr>
              <a:tr h="2776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0" i="0" kern="1200" dirty="0">
                          <a:solidFill>
                            <a:schemeClr val="dk1"/>
                          </a:solidFill>
                          <a:effectLst/>
                          <a:latin typeface="+mn-lt"/>
                          <a:ea typeface="+mn-ea"/>
                          <a:cs typeface="+mn-cs"/>
                        </a:rPr>
                        <a:t>Consultor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500" b="0" i="0" kern="1200" dirty="0" err="1">
                          <a:solidFill>
                            <a:schemeClr val="dk1"/>
                          </a:solidFill>
                          <a:effectLst/>
                          <a:latin typeface="+mn-lt"/>
                          <a:ea typeface="+mn-ea"/>
                          <a:cs typeface="+mn-cs"/>
                        </a:rPr>
                        <a:t>Consult</a:t>
                      </a:r>
                      <a:r>
                        <a:rPr lang="pt-BR" sz="1500" b="0" i="0" kern="1200" dirty="0">
                          <a:solidFill>
                            <a:schemeClr val="dk1"/>
                          </a:solidFill>
                          <a:effectLst/>
                          <a:latin typeface="+mn-lt"/>
                          <a:ea typeface="+mn-ea"/>
                          <a:cs typeface="+mn-cs"/>
                        </a:rPr>
                        <a:t>.</a:t>
                      </a:r>
                      <a:endParaRPr lang="pt-BR"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1595117"/>
                  </a:ext>
                </a:extLst>
              </a:tr>
              <a:tr h="277651">
                <a:tc>
                  <a:txBody>
                    <a:bodyPr/>
                    <a:lstStyle/>
                    <a:p>
                      <a:pPr algn="ctr"/>
                      <a:r>
                        <a:rPr lang="pt-BR" sz="1500" b="0" i="0" kern="1200" dirty="0">
                          <a:solidFill>
                            <a:schemeClr val="dk1"/>
                          </a:solidFill>
                          <a:effectLst/>
                          <a:latin typeface="+mn-lt"/>
                          <a:ea typeface="+mn-ea"/>
                          <a:cs typeface="+mn-cs"/>
                        </a:rPr>
                        <a:t>Coordenador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500" b="0" i="0" kern="1200" dirty="0">
                          <a:solidFill>
                            <a:schemeClr val="dk1"/>
                          </a:solidFill>
                          <a:effectLst/>
                          <a:latin typeface="+mn-lt"/>
                          <a:ea typeface="+mn-ea"/>
                          <a:cs typeface="+mn-cs"/>
                        </a:rPr>
                        <a:t>Coord.</a:t>
                      </a:r>
                      <a:endParaRPr lang="pt-BR"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0547569"/>
                  </a:ext>
                </a:extLst>
              </a:tr>
              <a:tr h="2776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0" i="0" kern="1200" dirty="0">
                          <a:solidFill>
                            <a:schemeClr val="dk1"/>
                          </a:solidFill>
                          <a:effectLst/>
                          <a:latin typeface="+mn-lt"/>
                          <a:ea typeface="+mn-ea"/>
                          <a:cs typeface="+mn-cs"/>
                        </a:rPr>
                        <a:t>Diretor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500" b="0" i="0" kern="1200" dirty="0">
                          <a:solidFill>
                            <a:schemeClr val="dk1"/>
                          </a:solidFill>
                          <a:effectLst/>
                          <a:latin typeface="+mn-lt"/>
                          <a:ea typeface="+mn-ea"/>
                          <a:cs typeface="+mn-cs"/>
                        </a:rPr>
                        <a:t>Dir.</a:t>
                      </a:r>
                      <a:endParaRPr lang="pt-BR"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4476503"/>
                  </a:ext>
                </a:extLst>
              </a:tr>
              <a:tr h="2776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0" i="0" kern="1200" dirty="0">
                          <a:solidFill>
                            <a:schemeClr val="dk1"/>
                          </a:solidFill>
                          <a:effectLst/>
                          <a:latin typeface="+mn-lt"/>
                          <a:ea typeface="+mn-ea"/>
                          <a:cs typeface="+mn-cs"/>
                        </a:rPr>
                        <a:t>Editor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500" b="0" i="0" kern="1200" dirty="0">
                          <a:solidFill>
                            <a:schemeClr val="dk1"/>
                          </a:solidFill>
                          <a:effectLst/>
                          <a:latin typeface="+mn-lt"/>
                          <a:ea typeface="+mn-ea"/>
                          <a:cs typeface="+mn-cs"/>
                        </a:rPr>
                        <a:t>Ed.</a:t>
                      </a:r>
                      <a:endParaRPr lang="pt-BR"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3274117"/>
                  </a:ext>
                </a:extLst>
              </a:tr>
              <a:tr h="4270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0" i="0" kern="1200" dirty="0">
                          <a:solidFill>
                            <a:schemeClr val="dk1"/>
                          </a:solidFill>
                          <a:effectLst/>
                          <a:latin typeface="+mn-lt"/>
                          <a:ea typeface="+mn-ea"/>
                          <a:cs typeface="+mn-cs"/>
                        </a:rPr>
                        <a:t>Entrevistador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500" b="0" i="0" kern="1200" dirty="0" err="1">
                          <a:solidFill>
                            <a:schemeClr val="dk1"/>
                          </a:solidFill>
                          <a:effectLst/>
                          <a:latin typeface="+mn-lt"/>
                          <a:ea typeface="+mn-ea"/>
                          <a:cs typeface="+mn-cs"/>
                        </a:rPr>
                        <a:t>Entrev</a:t>
                      </a:r>
                      <a:r>
                        <a:rPr lang="pt-BR" sz="1500" b="0" i="0" kern="1200" dirty="0">
                          <a:solidFill>
                            <a:schemeClr val="dk1"/>
                          </a:solidFill>
                          <a:effectLst/>
                          <a:latin typeface="+mn-lt"/>
                          <a:ea typeface="+mn-ea"/>
                          <a:cs typeface="+mn-cs"/>
                        </a:rPr>
                        <a:t>.</a:t>
                      </a:r>
                      <a:endParaRPr lang="pt-BR"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2312765"/>
                  </a:ext>
                </a:extLst>
              </a:tr>
              <a:tr h="2776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0" i="0" kern="1200" dirty="0">
                          <a:solidFill>
                            <a:schemeClr val="dk1"/>
                          </a:solidFill>
                          <a:effectLst/>
                          <a:latin typeface="+mn-lt"/>
                          <a:ea typeface="+mn-ea"/>
                          <a:cs typeface="+mn-cs"/>
                        </a:rPr>
                        <a:t>Fotógrafo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500" b="0" i="0" kern="1200" dirty="0" err="1">
                          <a:solidFill>
                            <a:schemeClr val="dk1"/>
                          </a:solidFill>
                          <a:effectLst/>
                          <a:latin typeface="+mn-lt"/>
                          <a:ea typeface="+mn-ea"/>
                          <a:cs typeface="+mn-cs"/>
                        </a:rPr>
                        <a:t>Fotog</a:t>
                      </a:r>
                      <a:r>
                        <a:rPr lang="pt-BR" sz="1500" b="0" i="0" kern="1200" dirty="0">
                          <a:solidFill>
                            <a:schemeClr val="dk1"/>
                          </a:solidFill>
                          <a:effectLst/>
                          <a:latin typeface="+mn-lt"/>
                          <a:ea typeface="+mn-ea"/>
                          <a:cs typeface="+mn-cs"/>
                        </a:rPr>
                        <a:t>.</a:t>
                      </a:r>
                      <a:endParaRPr lang="pt-BR"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2517523"/>
                  </a:ext>
                </a:extLst>
              </a:tr>
              <a:tr h="2776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0" i="0" kern="1200" dirty="0">
                          <a:solidFill>
                            <a:schemeClr val="dk1"/>
                          </a:solidFill>
                          <a:effectLst/>
                          <a:latin typeface="+mn-lt"/>
                          <a:ea typeface="+mn-ea"/>
                          <a:cs typeface="+mn-cs"/>
                        </a:rPr>
                        <a:t>Idealizador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500" b="0" i="0" kern="1200" dirty="0">
                          <a:solidFill>
                            <a:schemeClr val="dk1"/>
                          </a:solidFill>
                          <a:effectLst/>
                          <a:latin typeface="+mn-lt"/>
                          <a:ea typeface="+mn-ea"/>
                          <a:cs typeface="+mn-cs"/>
                        </a:rPr>
                        <a:t>Ideal.</a:t>
                      </a:r>
                      <a:endParaRPr lang="pt-BR"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1608593"/>
                  </a:ext>
                </a:extLst>
              </a:tr>
              <a:tr h="277651">
                <a:tc>
                  <a:txBody>
                    <a:bodyPr/>
                    <a:lstStyle/>
                    <a:p>
                      <a:pPr algn="ctr"/>
                      <a:r>
                        <a:rPr lang="pt-BR" sz="1500" b="0" i="0" kern="1200" dirty="0">
                          <a:solidFill>
                            <a:schemeClr val="dk1"/>
                          </a:solidFill>
                          <a:effectLst/>
                          <a:latin typeface="+mn-lt"/>
                          <a:ea typeface="+mn-ea"/>
                          <a:cs typeface="+mn-cs"/>
                        </a:rPr>
                        <a:t>Narrador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500" b="0" i="0" kern="1200" dirty="0" err="1">
                          <a:solidFill>
                            <a:schemeClr val="dk1"/>
                          </a:solidFill>
                          <a:effectLst/>
                          <a:latin typeface="+mn-lt"/>
                          <a:ea typeface="+mn-ea"/>
                          <a:cs typeface="+mn-cs"/>
                        </a:rPr>
                        <a:t>Narr</a:t>
                      </a:r>
                      <a:r>
                        <a:rPr lang="pt-BR" sz="1500" b="0" i="0" kern="1200" dirty="0">
                          <a:solidFill>
                            <a:schemeClr val="dk1"/>
                          </a:solidFill>
                          <a:effectLst/>
                          <a:latin typeface="+mn-lt"/>
                          <a:ea typeface="+mn-ea"/>
                          <a:cs typeface="+mn-cs"/>
                        </a:rPr>
                        <a:t>.</a:t>
                      </a:r>
                      <a:endParaRPr lang="pt-BR"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3508098"/>
                  </a:ext>
                </a:extLst>
              </a:tr>
              <a:tr h="2776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0" i="0" kern="1200" dirty="0">
                          <a:solidFill>
                            <a:schemeClr val="dk1"/>
                          </a:solidFill>
                          <a:effectLst/>
                          <a:latin typeface="+mn-lt"/>
                          <a:ea typeface="+mn-ea"/>
                          <a:cs typeface="+mn-cs"/>
                        </a:rPr>
                        <a:t>Organizador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500" b="0" i="0" kern="1200" dirty="0">
                          <a:solidFill>
                            <a:schemeClr val="dk1"/>
                          </a:solidFill>
                          <a:effectLst/>
                          <a:latin typeface="+mn-lt"/>
                          <a:ea typeface="+mn-ea"/>
                          <a:cs typeface="+mn-cs"/>
                        </a:rPr>
                        <a:t>Org.</a:t>
                      </a:r>
                      <a:endParaRPr lang="pt-BR"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8665173"/>
                  </a:ext>
                </a:extLst>
              </a:tr>
              <a:tr h="2776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0" i="0" kern="1200" dirty="0">
                          <a:solidFill>
                            <a:schemeClr val="dk1"/>
                          </a:solidFill>
                          <a:effectLst/>
                          <a:latin typeface="+mn-lt"/>
                          <a:ea typeface="+mn-ea"/>
                          <a:cs typeface="+mn-cs"/>
                        </a:rPr>
                        <a:t>Redator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500" b="0" i="0" kern="1200" dirty="0">
                          <a:solidFill>
                            <a:schemeClr val="dk1"/>
                          </a:solidFill>
                          <a:effectLst/>
                          <a:latin typeface="+mn-lt"/>
                          <a:ea typeface="+mn-ea"/>
                          <a:cs typeface="+mn-cs"/>
                        </a:rPr>
                        <a:t>Red.</a:t>
                      </a:r>
                      <a:endParaRPr lang="pt-BR"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5068431"/>
                  </a:ext>
                </a:extLst>
              </a:tr>
              <a:tr h="2776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0" i="0" kern="1200" dirty="0">
                          <a:solidFill>
                            <a:schemeClr val="dk1"/>
                          </a:solidFill>
                          <a:effectLst/>
                          <a:latin typeface="+mn-lt"/>
                          <a:ea typeface="+mn-ea"/>
                          <a:cs typeface="+mn-cs"/>
                        </a:rPr>
                        <a:t>Supervisor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500" b="0" i="0" kern="1200" dirty="0" err="1">
                          <a:solidFill>
                            <a:schemeClr val="dk1"/>
                          </a:solidFill>
                          <a:effectLst/>
                          <a:latin typeface="+mn-lt"/>
                          <a:ea typeface="+mn-ea"/>
                          <a:cs typeface="+mn-cs"/>
                        </a:rPr>
                        <a:t>Superv</a:t>
                      </a:r>
                      <a:r>
                        <a:rPr lang="pt-BR" sz="1500" b="0" i="0" kern="1200" dirty="0">
                          <a:solidFill>
                            <a:schemeClr val="dk1"/>
                          </a:solidFill>
                          <a:effectLst/>
                          <a:latin typeface="+mn-lt"/>
                          <a:ea typeface="+mn-ea"/>
                          <a:cs typeface="+mn-cs"/>
                        </a:rPr>
                        <a:t>.</a:t>
                      </a:r>
                      <a:endParaRPr lang="pt-BR"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7881453"/>
                  </a:ext>
                </a:extLst>
              </a:tr>
              <a:tr h="2776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b="0" i="0" kern="1200" dirty="0">
                          <a:solidFill>
                            <a:schemeClr val="dk1"/>
                          </a:solidFill>
                          <a:effectLst/>
                          <a:latin typeface="+mn-lt"/>
                          <a:ea typeface="+mn-ea"/>
                          <a:cs typeface="+mn-cs"/>
                        </a:rPr>
                        <a:t>Tradutor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500" b="0" i="0" kern="1200" dirty="0">
                          <a:solidFill>
                            <a:schemeClr val="dk1"/>
                          </a:solidFill>
                          <a:effectLst/>
                          <a:latin typeface="+mn-lt"/>
                          <a:ea typeface="+mn-ea"/>
                          <a:cs typeface="+mn-cs"/>
                        </a:rPr>
                        <a:t>Trad.</a:t>
                      </a:r>
                      <a:endParaRPr lang="pt-BR"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7365999"/>
                  </a:ext>
                </a:extLst>
              </a:tr>
            </a:tbl>
          </a:graphicData>
        </a:graphic>
      </p:graphicFrame>
    </p:spTree>
    <p:extLst>
      <p:ext uri="{BB962C8B-B14F-4D97-AF65-F5344CB8AC3E}">
        <p14:creationId xmlns:p14="http://schemas.microsoft.com/office/powerpoint/2010/main" val="41938694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91840E-6964-45DB-BACE-2271A481312C}"/>
              </a:ext>
            </a:extLst>
          </p:cNvPr>
          <p:cNvSpPr>
            <a:spLocks noGrp="1"/>
          </p:cNvSpPr>
          <p:nvPr>
            <p:ph type="title"/>
          </p:nvPr>
        </p:nvSpPr>
        <p:spPr>
          <a:xfrm>
            <a:off x="675164" y="278296"/>
            <a:ext cx="7886700" cy="1605204"/>
          </a:xfrm>
        </p:spPr>
        <p:txBody>
          <a:bodyPr>
            <a:normAutofit/>
          </a:bodyPr>
          <a:lstStyle/>
          <a:p>
            <a:r>
              <a:rPr lang="pt-BR" sz="4000" dirty="0">
                <a:effectLst>
                  <a:outerShdw blurRad="38100" dist="38100" dir="2700000" algn="tl">
                    <a:srgbClr val="000000">
                      <a:alpha val="43137"/>
                    </a:srgbClr>
                  </a:outerShdw>
                </a:effectLst>
              </a:rPr>
              <a:t>ELEMENTOS ESSENCIAIS: </a:t>
            </a:r>
            <a:br>
              <a:rPr lang="pt-BR" sz="4000" dirty="0">
                <a:effectLst>
                  <a:outerShdw blurRad="38100" dist="38100" dir="2700000" algn="tl">
                    <a:srgbClr val="000000">
                      <a:alpha val="43137"/>
                    </a:srgbClr>
                  </a:outerShdw>
                </a:effectLst>
              </a:rPr>
            </a:br>
            <a:r>
              <a:rPr lang="pt-BR" sz="4000" dirty="0">
                <a:effectLst>
                  <a:outerShdw blurRad="38100" dist="38100" dir="2700000" algn="tl">
                    <a:srgbClr val="000000">
                      <a:alpha val="43137"/>
                    </a:srgbClr>
                  </a:outerShdw>
                </a:effectLst>
              </a:rPr>
              <a:t>AUTOR ENTIDADE</a:t>
            </a:r>
          </a:p>
        </p:txBody>
      </p:sp>
      <p:sp>
        <p:nvSpPr>
          <p:cNvPr id="3" name="Espaço Reservado para Texto 2">
            <a:extLst>
              <a:ext uri="{FF2B5EF4-FFF2-40B4-BE49-F238E27FC236}">
                <a16:creationId xmlns:a16="http://schemas.microsoft.com/office/drawing/2014/main" id="{7A4A8CE8-2546-4961-8482-A9CF15510391}"/>
              </a:ext>
            </a:extLst>
          </p:cNvPr>
          <p:cNvSpPr>
            <a:spLocks noGrp="1"/>
          </p:cNvSpPr>
          <p:nvPr>
            <p:ph type="body" idx="1"/>
          </p:nvPr>
        </p:nvSpPr>
        <p:spPr>
          <a:xfrm>
            <a:off x="675164" y="2161612"/>
            <a:ext cx="8168400" cy="5180400"/>
          </a:xfrm>
        </p:spPr>
        <p:txBody>
          <a:bodyPr>
            <a:normAutofit/>
          </a:bodyPr>
          <a:lstStyle/>
          <a:p>
            <a:pPr marL="342900" indent="-342900" algn="just">
              <a:lnSpc>
                <a:spcPct val="150000"/>
              </a:lnSpc>
              <a:spcBef>
                <a:spcPts val="0"/>
              </a:spcBef>
              <a:buFont typeface="Wingdings" panose="05000000000000000000" pitchFamily="2" charset="2"/>
              <a:buChar char="q"/>
            </a:pPr>
            <a:r>
              <a:rPr lang="pt-BR" sz="1700" dirty="0"/>
              <a:t>Autor entidade: as obras de responsabilidade de entidades (órgãos governamentais, empresas, associações, congressos, seminários etc.) têm entrada, de modo geral, pelo seu próprio nome, por extenso, em caixa alta.</a:t>
            </a:r>
          </a:p>
          <a:p>
            <a:pPr algn="just">
              <a:lnSpc>
                <a:spcPct val="150000"/>
              </a:lnSpc>
              <a:spcBef>
                <a:spcPts val="0"/>
              </a:spcBef>
            </a:pPr>
            <a:endParaRPr lang="pt-BR" sz="1700" dirty="0"/>
          </a:p>
          <a:p>
            <a:pPr algn="l">
              <a:lnSpc>
                <a:spcPct val="150000"/>
              </a:lnSpc>
              <a:spcBef>
                <a:spcPts val="0"/>
              </a:spcBef>
            </a:pPr>
            <a:r>
              <a:rPr lang="pt-BR" sz="1700" b="1" u="sng" dirty="0"/>
              <a:t>Exemplo:</a:t>
            </a:r>
            <a:endParaRPr lang="pt-BR" sz="1700" dirty="0"/>
          </a:p>
          <a:p>
            <a:pPr algn="l">
              <a:lnSpc>
                <a:spcPct val="100000"/>
              </a:lnSpc>
              <a:spcBef>
                <a:spcPts val="0"/>
              </a:spcBef>
            </a:pPr>
            <a:r>
              <a:rPr lang="pt-BR" sz="1700" dirty="0"/>
              <a:t>UNIVERSIDADE DE SÃO PAULO. </a:t>
            </a:r>
            <a:r>
              <a:rPr lang="pt-BR" sz="1700" b="1" dirty="0"/>
              <a:t>Catálogo de teses da Universidade de São Paulo</a:t>
            </a:r>
            <a:r>
              <a:rPr lang="pt-BR" sz="1700" dirty="0"/>
              <a:t>, 1992. São Paulo, 1993. 467 p.</a:t>
            </a:r>
          </a:p>
          <a:p>
            <a:endParaRPr lang="pt-BR" dirty="0"/>
          </a:p>
        </p:txBody>
      </p:sp>
    </p:spTree>
    <p:extLst>
      <p:ext uri="{BB962C8B-B14F-4D97-AF65-F5344CB8AC3E}">
        <p14:creationId xmlns:p14="http://schemas.microsoft.com/office/powerpoint/2010/main" val="3473986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E41641-DC04-435F-A868-5148BE80578A}"/>
              </a:ext>
            </a:extLst>
          </p:cNvPr>
          <p:cNvSpPr>
            <a:spLocks noGrp="1"/>
          </p:cNvSpPr>
          <p:nvPr>
            <p:ph type="title"/>
          </p:nvPr>
        </p:nvSpPr>
        <p:spPr>
          <a:xfrm>
            <a:off x="675164" y="238539"/>
            <a:ext cx="7886700" cy="1605204"/>
          </a:xfrm>
        </p:spPr>
        <p:txBody>
          <a:bodyPr>
            <a:normAutofit/>
          </a:bodyPr>
          <a:lstStyle/>
          <a:p>
            <a:r>
              <a:rPr lang="pt-BR" sz="4000" dirty="0">
                <a:effectLst>
                  <a:outerShdw blurRad="38100" dist="38100" dir="2700000" algn="tl">
                    <a:srgbClr val="000000">
                      <a:alpha val="43137"/>
                    </a:srgbClr>
                  </a:outerShdw>
                </a:effectLst>
              </a:rPr>
              <a:t>ELEMENTOS ESSENCIAIS: AUTORIA DESCONHECIDA</a:t>
            </a:r>
          </a:p>
        </p:txBody>
      </p:sp>
      <p:sp>
        <p:nvSpPr>
          <p:cNvPr id="3" name="Espaço Reservado para Texto 2">
            <a:extLst>
              <a:ext uri="{FF2B5EF4-FFF2-40B4-BE49-F238E27FC236}">
                <a16:creationId xmlns:a16="http://schemas.microsoft.com/office/drawing/2014/main" id="{20AE6B36-6B08-499D-9C3A-0ECEF98DA350}"/>
              </a:ext>
            </a:extLst>
          </p:cNvPr>
          <p:cNvSpPr>
            <a:spLocks noGrp="1"/>
          </p:cNvSpPr>
          <p:nvPr>
            <p:ph type="body" idx="1"/>
          </p:nvPr>
        </p:nvSpPr>
        <p:spPr>
          <a:xfrm>
            <a:off x="675164" y="2015838"/>
            <a:ext cx="8168400" cy="5180400"/>
          </a:xfrm>
        </p:spPr>
        <p:txBody>
          <a:bodyPr>
            <a:normAutofit/>
          </a:bodyPr>
          <a:lstStyle/>
          <a:p>
            <a:pPr marL="342900" indent="-342900" algn="just">
              <a:lnSpc>
                <a:spcPct val="150000"/>
              </a:lnSpc>
              <a:spcBef>
                <a:spcPts val="0"/>
              </a:spcBef>
              <a:buFont typeface="Wingdings" panose="05000000000000000000" pitchFamily="2" charset="2"/>
              <a:buChar char="q"/>
            </a:pPr>
            <a:r>
              <a:rPr lang="pt-BR" sz="1700" dirty="0"/>
              <a:t>Em caso de autoria desconhecida, a entrada é feita pelo título, sendo a primeira palavra do título grafada em letras maiúsculas.</a:t>
            </a:r>
          </a:p>
          <a:p>
            <a:pPr algn="just">
              <a:lnSpc>
                <a:spcPct val="150000"/>
              </a:lnSpc>
              <a:spcBef>
                <a:spcPts val="0"/>
              </a:spcBef>
            </a:pPr>
            <a:endParaRPr lang="pt-BR" sz="1700" dirty="0"/>
          </a:p>
          <a:p>
            <a:pPr algn="just">
              <a:lnSpc>
                <a:spcPct val="150000"/>
              </a:lnSpc>
              <a:spcBef>
                <a:spcPts val="0"/>
              </a:spcBef>
            </a:pPr>
            <a:r>
              <a:rPr lang="pt-BR" sz="1800" b="1" u="sng" dirty="0"/>
              <a:t>Exemplo:</a:t>
            </a:r>
          </a:p>
          <a:p>
            <a:pPr algn="l">
              <a:lnSpc>
                <a:spcPct val="100000"/>
              </a:lnSpc>
              <a:spcBef>
                <a:spcPts val="0"/>
              </a:spcBef>
            </a:pPr>
            <a:r>
              <a:rPr lang="pt-BR" sz="1700" dirty="0"/>
              <a:t>DIAGNÓSTICO do setor editorial brasileiro. São Paulo: Câmara Brasileira do Livro, 1993. 64 p. </a:t>
            </a:r>
            <a:endParaRPr lang="pt-BR" sz="1700" b="1" dirty="0"/>
          </a:p>
          <a:p>
            <a:endParaRPr lang="pt-BR" dirty="0"/>
          </a:p>
        </p:txBody>
      </p:sp>
    </p:spTree>
    <p:extLst>
      <p:ext uri="{BB962C8B-B14F-4D97-AF65-F5344CB8AC3E}">
        <p14:creationId xmlns:p14="http://schemas.microsoft.com/office/powerpoint/2010/main" val="2359784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6CC168-390F-4392-86E1-81EE21B2253F}"/>
              </a:ext>
            </a:extLst>
          </p:cNvPr>
          <p:cNvSpPr>
            <a:spLocks noGrp="1"/>
          </p:cNvSpPr>
          <p:nvPr>
            <p:ph type="title"/>
          </p:nvPr>
        </p:nvSpPr>
        <p:spPr>
          <a:xfrm>
            <a:off x="628650" y="605107"/>
            <a:ext cx="7886700" cy="1269837"/>
          </a:xfrm>
        </p:spPr>
        <p:txBody>
          <a:bodyPr>
            <a:normAutofit/>
          </a:bodyPr>
          <a:lstStyle/>
          <a:p>
            <a:r>
              <a:rPr lang="pt-BR" sz="4000" dirty="0">
                <a:effectLst>
                  <a:outerShdw blurRad="38100" dist="38100" dir="2700000" algn="tl">
                    <a:srgbClr val="000000">
                      <a:alpha val="43137"/>
                    </a:srgbClr>
                  </a:outerShdw>
                </a:effectLst>
              </a:rPr>
              <a:t>REGRAS BÁSICAS PARA UMA CITAÇÃO</a:t>
            </a:r>
          </a:p>
        </p:txBody>
      </p:sp>
      <p:sp>
        <p:nvSpPr>
          <p:cNvPr id="3" name="Espaço Reservado para Texto 2">
            <a:extLst>
              <a:ext uri="{FF2B5EF4-FFF2-40B4-BE49-F238E27FC236}">
                <a16:creationId xmlns:a16="http://schemas.microsoft.com/office/drawing/2014/main" id="{9C5CE9F7-CC5E-494D-A67F-AD560933D624}"/>
              </a:ext>
            </a:extLst>
          </p:cNvPr>
          <p:cNvSpPr>
            <a:spLocks noGrp="1"/>
          </p:cNvSpPr>
          <p:nvPr>
            <p:ph type="body" idx="1"/>
          </p:nvPr>
        </p:nvSpPr>
        <p:spPr>
          <a:xfrm>
            <a:off x="628650" y="2175165"/>
            <a:ext cx="7886700" cy="4682835"/>
          </a:xfrm>
        </p:spPr>
        <p:txBody>
          <a:bodyPr>
            <a:normAutofit/>
          </a:bodyPr>
          <a:lstStyle/>
          <a:p>
            <a:pPr marL="342000" indent="-342900" algn="l">
              <a:lnSpc>
                <a:spcPct val="150000"/>
              </a:lnSpc>
              <a:spcBef>
                <a:spcPts val="0"/>
              </a:spcBef>
              <a:buFont typeface="Wingdings" panose="05000000000000000000" pitchFamily="2" charset="2"/>
              <a:buChar char="q"/>
            </a:pPr>
            <a:r>
              <a:rPr lang="pt-BR" sz="1700" dirty="0"/>
              <a:t>Deve incluir sobrenome do autor OU da instituição responsável OU o título;</a:t>
            </a:r>
          </a:p>
          <a:p>
            <a:pPr marL="342000" indent="-342900" algn="l">
              <a:lnSpc>
                <a:spcPct val="150000"/>
              </a:lnSpc>
              <a:spcBef>
                <a:spcPts val="0"/>
              </a:spcBef>
              <a:buFont typeface="Wingdings" panose="05000000000000000000" pitchFamily="2" charset="2"/>
              <a:buChar char="q"/>
            </a:pPr>
            <a:r>
              <a:rPr lang="pt-BR" sz="1700" dirty="0"/>
              <a:t>Se os itens acima estiverem entre parênteses, deve-se escrevê-los em letras maiúsculas;</a:t>
            </a:r>
          </a:p>
          <a:p>
            <a:pPr marL="342000" indent="-342900" algn="l">
              <a:lnSpc>
                <a:spcPct val="150000"/>
              </a:lnSpc>
              <a:spcBef>
                <a:spcPts val="0"/>
              </a:spcBef>
              <a:buFont typeface="Wingdings" panose="05000000000000000000" pitchFamily="2" charset="2"/>
              <a:buChar char="q"/>
            </a:pPr>
            <a:r>
              <a:rPr lang="pt-BR" sz="1700" dirty="0"/>
              <a:t>Se os itens acima estiverem inseridos ao texto e fora do parênteses, a primeira letra deve ser maiúscula e as restantes, minúsculas.</a:t>
            </a:r>
          </a:p>
          <a:p>
            <a:endParaRPr lang="pt-BR" dirty="0"/>
          </a:p>
        </p:txBody>
      </p:sp>
    </p:spTree>
    <p:extLst>
      <p:ext uri="{BB962C8B-B14F-4D97-AF65-F5344CB8AC3E}">
        <p14:creationId xmlns:p14="http://schemas.microsoft.com/office/powerpoint/2010/main" val="3176148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80CD4B-DB30-4DE0-B84D-F3C9E9C4268E}"/>
              </a:ext>
            </a:extLst>
          </p:cNvPr>
          <p:cNvSpPr>
            <a:spLocks noGrp="1"/>
          </p:cNvSpPr>
          <p:nvPr>
            <p:ph type="title"/>
          </p:nvPr>
        </p:nvSpPr>
        <p:spPr>
          <a:xfrm>
            <a:off x="675164" y="984489"/>
            <a:ext cx="7886700" cy="766800"/>
          </a:xfrm>
        </p:spPr>
        <p:txBody>
          <a:bodyPr>
            <a:noAutofit/>
          </a:bodyPr>
          <a:lstStyle/>
          <a:p>
            <a:r>
              <a:rPr lang="pt-BR" sz="4000" dirty="0">
                <a:effectLst>
                  <a:outerShdw blurRad="38100" dist="38100" dir="2700000" algn="tl">
                    <a:srgbClr val="000000">
                      <a:alpha val="43137"/>
                    </a:srgbClr>
                  </a:outerShdw>
                </a:effectLst>
              </a:rPr>
              <a:t>ELEMENTOS ESSENCIAIS: </a:t>
            </a:r>
            <a:br>
              <a:rPr lang="pt-BR" sz="4000" dirty="0">
                <a:effectLst>
                  <a:outerShdw blurRad="38100" dist="38100" dir="2700000" algn="tl">
                    <a:srgbClr val="000000">
                      <a:alpha val="43137"/>
                    </a:srgbClr>
                  </a:outerShdw>
                </a:effectLst>
              </a:rPr>
            </a:br>
            <a:r>
              <a:rPr lang="pt-BR" sz="4000" dirty="0">
                <a:effectLst>
                  <a:outerShdw blurRad="38100" dist="38100" dir="2700000" algn="tl">
                    <a:srgbClr val="000000">
                      <a:alpha val="43137"/>
                    </a:srgbClr>
                  </a:outerShdw>
                </a:effectLst>
              </a:rPr>
              <a:t>TÍTULO E SUBTÍTULO</a:t>
            </a:r>
          </a:p>
        </p:txBody>
      </p:sp>
      <p:sp>
        <p:nvSpPr>
          <p:cNvPr id="3" name="Espaço Reservado para Texto 2">
            <a:extLst>
              <a:ext uri="{FF2B5EF4-FFF2-40B4-BE49-F238E27FC236}">
                <a16:creationId xmlns:a16="http://schemas.microsoft.com/office/drawing/2014/main" id="{1B0E0E2F-5D1B-40C8-A347-4551BA9E4518}"/>
              </a:ext>
            </a:extLst>
          </p:cNvPr>
          <p:cNvSpPr>
            <a:spLocks noGrp="1"/>
          </p:cNvSpPr>
          <p:nvPr>
            <p:ph type="body" idx="1"/>
          </p:nvPr>
        </p:nvSpPr>
        <p:spPr>
          <a:xfrm>
            <a:off x="675164" y="2161611"/>
            <a:ext cx="8168400" cy="5180400"/>
          </a:xfrm>
        </p:spPr>
        <p:txBody>
          <a:bodyPr>
            <a:normAutofit/>
          </a:bodyPr>
          <a:lstStyle/>
          <a:p>
            <a:pPr marL="342900" indent="-342900" algn="just">
              <a:lnSpc>
                <a:spcPct val="150000"/>
              </a:lnSpc>
              <a:spcBef>
                <a:spcPts val="0"/>
              </a:spcBef>
              <a:buFont typeface="Wingdings" panose="05000000000000000000" pitchFamily="2" charset="2"/>
              <a:buChar char="q"/>
            </a:pPr>
            <a:r>
              <a:rPr lang="pt-BR" sz="1700" dirty="0"/>
              <a:t>O título e o subtítulo (se for usado) devem ser reproduzidos tais como figuram no documento, separados por dois-pontos. O recurso tipográfico (negrito, grifo ou itálico) usado para destacar o título da obra deve ser uniforme em todas as referências.</a:t>
            </a:r>
          </a:p>
          <a:p>
            <a:pPr algn="just">
              <a:lnSpc>
                <a:spcPct val="150000"/>
              </a:lnSpc>
              <a:spcBef>
                <a:spcPts val="0"/>
              </a:spcBef>
            </a:pPr>
            <a:endParaRPr lang="pt-BR" sz="1700" dirty="0"/>
          </a:p>
          <a:p>
            <a:pPr algn="just">
              <a:lnSpc>
                <a:spcPct val="150000"/>
              </a:lnSpc>
              <a:spcBef>
                <a:spcPts val="0"/>
              </a:spcBef>
            </a:pPr>
            <a:r>
              <a:rPr lang="pt-BR" sz="1700" b="1" u="sng" dirty="0"/>
              <a:t>Exemplo:</a:t>
            </a:r>
            <a:endParaRPr lang="pt-BR" sz="1700" dirty="0"/>
          </a:p>
          <a:p>
            <a:pPr algn="l">
              <a:lnSpc>
                <a:spcPct val="100000"/>
              </a:lnSpc>
              <a:spcBef>
                <a:spcPts val="0"/>
              </a:spcBef>
            </a:pPr>
            <a:r>
              <a:rPr lang="pt-BR" sz="1700" dirty="0"/>
              <a:t>PORTER, Michael E. </a:t>
            </a:r>
            <a:r>
              <a:rPr lang="pt-BR" sz="1700" b="1" dirty="0"/>
              <a:t>Estratégia competitiva</a:t>
            </a:r>
            <a:r>
              <a:rPr lang="pt-BR" sz="1700" dirty="0"/>
              <a:t>: técnicas para análise de indústrias e da concorrência. 2. ed. Rio de Janeiro: Campus, 2004. 409 p. </a:t>
            </a:r>
          </a:p>
          <a:p>
            <a:endParaRPr lang="pt-BR" dirty="0"/>
          </a:p>
        </p:txBody>
      </p:sp>
    </p:spTree>
    <p:extLst>
      <p:ext uri="{BB962C8B-B14F-4D97-AF65-F5344CB8AC3E}">
        <p14:creationId xmlns:p14="http://schemas.microsoft.com/office/powerpoint/2010/main" val="29971387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299972-CB8C-4607-A984-AB9290A492A3}"/>
              </a:ext>
            </a:extLst>
          </p:cNvPr>
          <p:cNvSpPr>
            <a:spLocks noGrp="1"/>
          </p:cNvSpPr>
          <p:nvPr>
            <p:ph type="title"/>
          </p:nvPr>
        </p:nvSpPr>
        <p:spPr>
          <a:xfrm>
            <a:off x="675164" y="957985"/>
            <a:ext cx="7886700" cy="766800"/>
          </a:xfrm>
        </p:spPr>
        <p:txBody>
          <a:bodyPr>
            <a:noAutofit/>
          </a:bodyPr>
          <a:lstStyle/>
          <a:p>
            <a:r>
              <a:rPr lang="pt-BR" sz="4000" dirty="0">
                <a:effectLst>
                  <a:outerShdw blurRad="38100" dist="38100" dir="2700000" algn="tl">
                    <a:srgbClr val="000000">
                      <a:alpha val="43137"/>
                    </a:srgbClr>
                  </a:outerShdw>
                </a:effectLst>
              </a:rPr>
              <a:t>ELEMENTOS ESSENCIAIS: </a:t>
            </a:r>
            <a:br>
              <a:rPr lang="pt-BR" sz="4000" dirty="0">
                <a:effectLst>
                  <a:outerShdw blurRad="38100" dist="38100" dir="2700000" algn="tl">
                    <a:srgbClr val="000000">
                      <a:alpha val="43137"/>
                    </a:srgbClr>
                  </a:outerShdw>
                </a:effectLst>
              </a:rPr>
            </a:br>
            <a:r>
              <a:rPr lang="pt-BR" sz="4000" dirty="0">
                <a:effectLst>
                  <a:outerShdw blurRad="38100" dist="38100" dir="2700000" algn="tl">
                    <a:srgbClr val="000000">
                      <a:alpha val="43137"/>
                    </a:srgbClr>
                  </a:outerShdw>
                </a:effectLst>
              </a:rPr>
              <a:t>TÍTULO E SUBTÍTULO</a:t>
            </a:r>
          </a:p>
        </p:txBody>
      </p:sp>
      <p:sp>
        <p:nvSpPr>
          <p:cNvPr id="3" name="Espaço Reservado para Texto 2">
            <a:extLst>
              <a:ext uri="{FF2B5EF4-FFF2-40B4-BE49-F238E27FC236}">
                <a16:creationId xmlns:a16="http://schemas.microsoft.com/office/drawing/2014/main" id="{85F34459-5CB8-4001-AC6C-D959A1F6D3BF}"/>
              </a:ext>
            </a:extLst>
          </p:cNvPr>
          <p:cNvSpPr>
            <a:spLocks noGrp="1"/>
          </p:cNvSpPr>
          <p:nvPr>
            <p:ph type="body" idx="1"/>
          </p:nvPr>
        </p:nvSpPr>
        <p:spPr>
          <a:xfrm>
            <a:off x="675164" y="2121856"/>
            <a:ext cx="8168400" cy="5180400"/>
          </a:xfrm>
        </p:spPr>
        <p:txBody>
          <a:bodyPr>
            <a:normAutofit/>
          </a:bodyPr>
          <a:lstStyle/>
          <a:p>
            <a:pPr marL="342000" indent="-342000" algn="just">
              <a:lnSpc>
                <a:spcPct val="150000"/>
              </a:lnSpc>
              <a:spcBef>
                <a:spcPts val="0"/>
              </a:spcBef>
              <a:buFont typeface="Wingdings" panose="05000000000000000000" pitchFamily="2" charset="2"/>
              <a:buChar char="q"/>
            </a:pPr>
            <a:r>
              <a:rPr lang="pt-BR" sz="1700" dirty="0"/>
              <a:t>Títulos longos: em títulos e subtítulos demasiadamente longos, podemos suprimir as últimas palavras, desde que não seja alterado o sentido. A supressão deve ser indicada por reticências.</a:t>
            </a:r>
          </a:p>
          <a:p>
            <a:pPr algn="just">
              <a:lnSpc>
                <a:spcPct val="150000"/>
              </a:lnSpc>
              <a:spcBef>
                <a:spcPts val="0"/>
              </a:spcBef>
            </a:pPr>
            <a:endParaRPr lang="pt-BR" sz="1800" dirty="0"/>
          </a:p>
          <a:p>
            <a:pPr algn="just">
              <a:lnSpc>
                <a:spcPct val="150000"/>
              </a:lnSpc>
              <a:spcBef>
                <a:spcPts val="0"/>
              </a:spcBef>
            </a:pPr>
            <a:r>
              <a:rPr lang="pt-BR" sz="1700" b="1" u="sng" dirty="0"/>
              <a:t>Exemplos:</a:t>
            </a:r>
          </a:p>
          <a:p>
            <a:pPr algn="l">
              <a:lnSpc>
                <a:spcPct val="100000"/>
              </a:lnSpc>
              <a:spcBef>
                <a:spcPts val="0"/>
              </a:spcBef>
            </a:pPr>
            <a:r>
              <a:rPr lang="pt-BR" sz="1700" dirty="0"/>
              <a:t>GONÇALVES, P. E. (Org.). </a:t>
            </a:r>
            <a:r>
              <a:rPr lang="pt-BR" sz="1700" b="1" dirty="0"/>
              <a:t>A criança</a:t>
            </a:r>
            <a:r>
              <a:rPr lang="pt-BR" sz="1700" dirty="0"/>
              <a:t>: perguntas e respostas: médicos, psicólogos, professores, técnicos, dentistas... Prefácio do Prof. Dr. Carlos da Silva Lacas. São Paulo, SP: </a:t>
            </a:r>
            <a:r>
              <a:rPr lang="pt-BR" sz="1700" dirty="0" err="1"/>
              <a:t>Cultrix</a:t>
            </a:r>
            <a:r>
              <a:rPr lang="pt-BR" sz="1700" dirty="0"/>
              <a:t>: Ed. da USP, 1971.</a:t>
            </a:r>
            <a:endParaRPr lang="pt-BR" sz="1700" b="1" dirty="0"/>
          </a:p>
          <a:p>
            <a:endParaRPr lang="pt-BR" dirty="0"/>
          </a:p>
        </p:txBody>
      </p:sp>
    </p:spTree>
    <p:extLst>
      <p:ext uri="{BB962C8B-B14F-4D97-AF65-F5344CB8AC3E}">
        <p14:creationId xmlns:p14="http://schemas.microsoft.com/office/powerpoint/2010/main" val="4088943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3DEC94-20DE-4F86-9B86-3462209C136A}"/>
              </a:ext>
            </a:extLst>
          </p:cNvPr>
          <p:cNvSpPr>
            <a:spLocks noGrp="1"/>
          </p:cNvSpPr>
          <p:nvPr>
            <p:ph type="title"/>
          </p:nvPr>
        </p:nvSpPr>
        <p:spPr>
          <a:xfrm>
            <a:off x="769500" y="983085"/>
            <a:ext cx="7886700" cy="766800"/>
          </a:xfrm>
        </p:spPr>
        <p:txBody>
          <a:bodyPr>
            <a:noAutofit/>
          </a:bodyPr>
          <a:lstStyle/>
          <a:p>
            <a:r>
              <a:rPr lang="pt-BR" sz="4000" dirty="0">
                <a:effectLst>
                  <a:outerShdw blurRad="38100" dist="38100" dir="2700000" algn="tl">
                    <a:srgbClr val="000000">
                      <a:alpha val="43137"/>
                    </a:srgbClr>
                  </a:outerShdw>
                </a:effectLst>
              </a:rPr>
              <a:t>ELEMENTOS ESSENCIAIS: </a:t>
            </a:r>
            <a:br>
              <a:rPr lang="pt-BR" sz="4000" dirty="0">
                <a:effectLst>
                  <a:outerShdw blurRad="38100" dist="38100" dir="2700000" algn="tl">
                    <a:srgbClr val="000000">
                      <a:alpha val="43137"/>
                    </a:srgbClr>
                  </a:outerShdw>
                </a:effectLst>
              </a:rPr>
            </a:br>
            <a:r>
              <a:rPr lang="pt-BR" sz="4000" dirty="0">
                <a:effectLst>
                  <a:outerShdw blurRad="38100" dist="38100" dir="2700000" algn="tl">
                    <a:srgbClr val="000000">
                      <a:alpha val="43137"/>
                    </a:srgbClr>
                  </a:outerShdw>
                </a:effectLst>
              </a:rPr>
              <a:t>TÍTULO E SUBTÍTULO</a:t>
            </a:r>
          </a:p>
        </p:txBody>
      </p:sp>
      <p:sp>
        <p:nvSpPr>
          <p:cNvPr id="3" name="Espaço Reservado para Texto 2">
            <a:extLst>
              <a:ext uri="{FF2B5EF4-FFF2-40B4-BE49-F238E27FC236}">
                <a16:creationId xmlns:a16="http://schemas.microsoft.com/office/drawing/2014/main" id="{04E51829-745F-429A-A651-AF9A36C77240}"/>
              </a:ext>
            </a:extLst>
          </p:cNvPr>
          <p:cNvSpPr>
            <a:spLocks noGrp="1"/>
          </p:cNvSpPr>
          <p:nvPr>
            <p:ph type="body" idx="1"/>
          </p:nvPr>
        </p:nvSpPr>
        <p:spPr>
          <a:xfrm>
            <a:off x="628650" y="2174864"/>
            <a:ext cx="8168400" cy="5180400"/>
          </a:xfrm>
        </p:spPr>
        <p:txBody>
          <a:bodyPr>
            <a:normAutofit/>
          </a:bodyPr>
          <a:lstStyle/>
          <a:p>
            <a:pPr marL="342900" indent="-342900" algn="just">
              <a:lnSpc>
                <a:spcPct val="150000"/>
              </a:lnSpc>
              <a:spcBef>
                <a:spcPts val="0"/>
              </a:spcBef>
              <a:buFont typeface="Wingdings" panose="05000000000000000000" pitchFamily="2" charset="2"/>
              <a:buChar char="q"/>
            </a:pPr>
            <a:r>
              <a:rPr lang="pt-BR" sz="1700" dirty="0"/>
              <a:t>Obras sem título: quando não existir título, deveremos atribuir uma palavra ou frase que identifique o conteúdo do documento, entre colchetes. </a:t>
            </a:r>
          </a:p>
          <a:p>
            <a:pPr algn="just">
              <a:lnSpc>
                <a:spcPct val="150000"/>
              </a:lnSpc>
              <a:spcBef>
                <a:spcPts val="0"/>
              </a:spcBef>
            </a:pPr>
            <a:endParaRPr lang="pt-BR" sz="1700" dirty="0"/>
          </a:p>
          <a:p>
            <a:pPr algn="just">
              <a:lnSpc>
                <a:spcPct val="150000"/>
              </a:lnSpc>
              <a:spcBef>
                <a:spcPts val="0"/>
              </a:spcBef>
            </a:pPr>
            <a:r>
              <a:rPr lang="pt-BR" sz="1700" b="1" u="sng" dirty="0"/>
              <a:t>Exemplo:</a:t>
            </a:r>
          </a:p>
          <a:p>
            <a:pPr algn="l">
              <a:lnSpc>
                <a:spcPct val="100000"/>
              </a:lnSpc>
              <a:spcBef>
                <a:spcPts val="0"/>
              </a:spcBef>
            </a:pPr>
            <a:r>
              <a:rPr lang="pt-BR" sz="1700" dirty="0"/>
              <a:t>SIMPÓSIO BRASILEIRO DE AQUICULTURA, 1., 1978, Recife. </a:t>
            </a:r>
            <a:r>
              <a:rPr lang="pt-BR" sz="1700" b="1" dirty="0"/>
              <a:t>[Trabalhos apresentados]</a:t>
            </a:r>
            <a:r>
              <a:rPr lang="pt-BR" sz="1700" dirty="0"/>
              <a:t>. Rio de Janeiro: Academia Brasileira de Ciências, 1980. </a:t>
            </a:r>
            <a:r>
              <a:rPr lang="pt-BR" sz="1700" dirty="0" err="1"/>
              <a:t>ii</a:t>
            </a:r>
            <a:r>
              <a:rPr lang="pt-BR" sz="1700" dirty="0"/>
              <a:t>, 412 p.</a:t>
            </a:r>
          </a:p>
          <a:p>
            <a:endParaRPr lang="pt-BR" dirty="0"/>
          </a:p>
        </p:txBody>
      </p:sp>
    </p:spTree>
    <p:extLst>
      <p:ext uri="{BB962C8B-B14F-4D97-AF65-F5344CB8AC3E}">
        <p14:creationId xmlns:p14="http://schemas.microsoft.com/office/powerpoint/2010/main" val="1988337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7C57D-C046-4165-8B2F-44CFE1DCED21}"/>
              </a:ext>
            </a:extLst>
          </p:cNvPr>
          <p:cNvSpPr>
            <a:spLocks noGrp="1"/>
          </p:cNvSpPr>
          <p:nvPr>
            <p:ph type="title"/>
          </p:nvPr>
        </p:nvSpPr>
        <p:spPr>
          <a:xfrm>
            <a:off x="675164" y="662608"/>
            <a:ext cx="7886700" cy="1023332"/>
          </a:xfrm>
        </p:spPr>
        <p:txBody>
          <a:bodyPr>
            <a:noAutofit/>
          </a:bodyPr>
          <a:lstStyle/>
          <a:p>
            <a:r>
              <a:rPr lang="pt-BR" sz="4000" dirty="0">
                <a:effectLst>
                  <a:outerShdw blurRad="38100" dist="38100" dir="2700000" algn="tl">
                    <a:srgbClr val="000000">
                      <a:alpha val="43137"/>
                    </a:srgbClr>
                  </a:outerShdw>
                </a:effectLst>
              </a:rPr>
              <a:t>ELEMENTOS ESSENCIAIS: </a:t>
            </a:r>
            <a:br>
              <a:rPr lang="pt-BR" sz="4000" dirty="0">
                <a:effectLst>
                  <a:outerShdw blurRad="38100" dist="38100" dir="2700000" algn="tl">
                    <a:srgbClr val="000000">
                      <a:alpha val="43137"/>
                    </a:srgbClr>
                  </a:outerShdw>
                </a:effectLst>
              </a:rPr>
            </a:br>
            <a:r>
              <a:rPr lang="pt-BR" sz="4000" dirty="0">
                <a:effectLst>
                  <a:outerShdw blurRad="38100" dist="38100" dir="2700000" algn="tl">
                    <a:srgbClr val="000000">
                      <a:alpha val="43137"/>
                    </a:srgbClr>
                  </a:outerShdw>
                </a:effectLst>
              </a:rPr>
              <a:t>EDIÇÃO</a:t>
            </a:r>
          </a:p>
        </p:txBody>
      </p:sp>
      <p:sp>
        <p:nvSpPr>
          <p:cNvPr id="3" name="Espaço Reservado para Texto 2">
            <a:extLst>
              <a:ext uri="{FF2B5EF4-FFF2-40B4-BE49-F238E27FC236}">
                <a16:creationId xmlns:a16="http://schemas.microsoft.com/office/drawing/2014/main" id="{E82BD393-6F2E-4F7F-8456-1B038FD1B577}"/>
              </a:ext>
            </a:extLst>
          </p:cNvPr>
          <p:cNvSpPr>
            <a:spLocks noGrp="1"/>
          </p:cNvSpPr>
          <p:nvPr>
            <p:ph type="body" idx="1"/>
          </p:nvPr>
        </p:nvSpPr>
        <p:spPr>
          <a:xfrm>
            <a:off x="675164" y="2015838"/>
            <a:ext cx="8060400" cy="5180400"/>
          </a:xfrm>
        </p:spPr>
        <p:txBody>
          <a:bodyPr>
            <a:normAutofit/>
          </a:bodyPr>
          <a:lstStyle/>
          <a:p>
            <a:pPr marL="342900" indent="-342900" algn="just">
              <a:lnSpc>
                <a:spcPct val="150000"/>
              </a:lnSpc>
              <a:spcBef>
                <a:spcPts val="0"/>
              </a:spcBef>
              <a:buFont typeface="Wingdings" panose="05000000000000000000" pitchFamily="2" charset="2"/>
              <a:buChar char="q"/>
            </a:pPr>
            <a:r>
              <a:rPr lang="pt-BR" sz="1700" dirty="0"/>
              <a:t>Quando houver uma indicação de edição, esta deverá ser transcrita, utilizando abreviaturas dos numerais ordinais e da palavra edição, ambas na forma adotada no idioma do documento. </a:t>
            </a:r>
            <a:r>
              <a:rPr lang="pt-BR" sz="1700" b="1" dirty="0"/>
              <a:t>Primeiras edições não devem ser transcritas na referência.</a:t>
            </a:r>
          </a:p>
          <a:p>
            <a:pPr algn="just">
              <a:lnSpc>
                <a:spcPct val="150000"/>
              </a:lnSpc>
              <a:spcBef>
                <a:spcPts val="0"/>
              </a:spcBef>
            </a:pPr>
            <a:endParaRPr lang="pt-BR" sz="1700" dirty="0"/>
          </a:p>
          <a:p>
            <a:pPr algn="just">
              <a:lnSpc>
                <a:spcPct val="150000"/>
              </a:lnSpc>
              <a:spcBef>
                <a:spcPts val="0"/>
              </a:spcBef>
            </a:pPr>
            <a:r>
              <a:rPr lang="pt-BR" sz="1700" b="1" u="sng" dirty="0"/>
              <a:t>Exemplo:</a:t>
            </a:r>
            <a:endParaRPr lang="pt-BR" sz="1700" dirty="0"/>
          </a:p>
          <a:p>
            <a:pPr algn="l">
              <a:lnSpc>
                <a:spcPct val="100000"/>
              </a:lnSpc>
              <a:spcBef>
                <a:spcPts val="0"/>
              </a:spcBef>
            </a:pPr>
            <a:r>
              <a:rPr lang="pt-BR" sz="1700" dirty="0"/>
              <a:t>BAPTISTA, </a:t>
            </a:r>
            <a:r>
              <a:rPr lang="pt-BR" sz="1700" dirty="0" err="1"/>
              <a:t>Gládis</a:t>
            </a:r>
            <a:r>
              <a:rPr lang="pt-BR" sz="1700" dirty="0"/>
              <a:t> </a:t>
            </a:r>
            <a:r>
              <a:rPr lang="pt-BR" sz="1700" dirty="0" err="1"/>
              <a:t>Luisa</a:t>
            </a:r>
            <a:r>
              <a:rPr lang="pt-BR" sz="1700" dirty="0"/>
              <a:t>. </a:t>
            </a:r>
            <a:r>
              <a:rPr lang="pt-BR" sz="1700" b="1" dirty="0"/>
              <a:t>Fundamentos e técnicas de enfermagem</a:t>
            </a:r>
            <a:r>
              <a:rPr lang="pt-BR" sz="1700" dirty="0"/>
              <a:t>. 2. ed. Novo Hamburgo, RS: </a:t>
            </a:r>
            <a:r>
              <a:rPr lang="pt-BR" sz="1700" dirty="0" err="1"/>
              <a:t>Feevale</a:t>
            </a:r>
            <a:r>
              <a:rPr lang="pt-BR" sz="1700" dirty="0"/>
              <a:t>, 2007.</a:t>
            </a:r>
          </a:p>
          <a:p>
            <a:endParaRPr lang="pt-BR" dirty="0"/>
          </a:p>
        </p:txBody>
      </p:sp>
    </p:spTree>
    <p:extLst>
      <p:ext uri="{BB962C8B-B14F-4D97-AF65-F5344CB8AC3E}">
        <p14:creationId xmlns:p14="http://schemas.microsoft.com/office/powerpoint/2010/main" val="3312649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5EE91B-2AE6-42DA-AE94-B0F3AF6E0ACE}"/>
              </a:ext>
            </a:extLst>
          </p:cNvPr>
          <p:cNvSpPr>
            <a:spLocks noGrp="1"/>
          </p:cNvSpPr>
          <p:nvPr>
            <p:ph type="title"/>
          </p:nvPr>
        </p:nvSpPr>
        <p:spPr>
          <a:xfrm>
            <a:off x="675164" y="495071"/>
            <a:ext cx="7886700" cy="1240964"/>
          </a:xfrm>
        </p:spPr>
        <p:txBody>
          <a:bodyPr>
            <a:noAutofit/>
          </a:bodyPr>
          <a:lstStyle/>
          <a:p>
            <a:r>
              <a:rPr lang="pt-BR" sz="4000" dirty="0">
                <a:effectLst>
                  <a:outerShdw blurRad="38100" dist="38100" dir="2700000" algn="tl">
                    <a:srgbClr val="000000">
                      <a:alpha val="43137"/>
                    </a:srgbClr>
                  </a:outerShdw>
                </a:effectLst>
              </a:rPr>
              <a:t>ELEMENTOS ESSENCIAIS: </a:t>
            </a:r>
            <a:br>
              <a:rPr lang="pt-BR" sz="4000" dirty="0">
                <a:effectLst>
                  <a:outerShdw blurRad="38100" dist="38100" dir="2700000" algn="tl">
                    <a:srgbClr val="000000">
                      <a:alpha val="43137"/>
                    </a:srgbClr>
                  </a:outerShdw>
                </a:effectLst>
              </a:rPr>
            </a:br>
            <a:r>
              <a:rPr lang="pt-BR" sz="4000" dirty="0">
                <a:effectLst>
                  <a:outerShdw blurRad="38100" dist="38100" dir="2700000" algn="tl">
                    <a:srgbClr val="000000">
                      <a:alpha val="43137"/>
                    </a:srgbClr>
                  </a:outerShdw>
                </a:effectLst>
              </a:rPr>
              <a:t>LOCAL</a:t>
            </a:r>
          </a:p>
        </p:txBody>
      </p:sp>
      <p:sp>
        <p:nvSpPr>
          <p:cNvPr id="3" name="Espaço Reservado para Texto 2">
            <a:extLst>
              <a:ext uri="{FF2B5EF4-FFF2-40B4-BE49-F238E27FC236}">
                <a16:creationId xmlns:a16="http://schemas.microsoft.com/office/drawing/2014/main" id="{7C5F51EB-9136-4ACA-A1FB-307C844A4642}"/>
              </a:ext>
            </a:extLst>
          </p:cNvPr>
          <p:cNvSpPr>
            <a:spLocks noGrp="1"/>
          </p:cNvSpPr>
          <p:nvPr>
            <p:ph type="body" idx="1"/>
          </p:nvPr>
        </p:nvSpPr>
        <p:spPr>
          <a:xfrm>
            <a:off x="675164" y="2015838"/>
            <a:ext cx="8168400" cy="5180400"/>
          </a:xfrm>
        </p:spPr>
        <p:txBody>
          <a:bodyPr>
            <a:normAutofit/>
          </a:bodyPr>
          <a:lstStyle/>
          <a:p>
            <a:pPr marL="342900" indent="-342900" algn="just">
              <a:lnSpc>
                <a:spcPct val="150000"/>
              </a:lnSpc>
              <a:spcBef>
                <a:spcPts val="0"/>
              </a:spcBef>
              <a:buFont typeface="Wingdings" panose="05000000000000000000" pitchFamily="2" charset="2"/>
              <a:buChar char="q"/>
            </a:pPr>
            <a:r>
              <a:rPr lang="pt-BR" sz="1700" dirty="0"/>
              <a:t>O nome do local (cidade) de publicação deve ser indicado tal como figura no documento. No caso de homônimos de cidades, acrescentamos o nome do estado, do país etc.</a:t>
            </a:r>
          </a:p>
          <a:p>
            <a:pPr algn="just">
              <a:lnSpc>
                <a:spcPct val="150000"/>
              </a:lnSpc>
              <a:spcBef>
                <a:spcPts val="0"/>
              </a:spcBef>
            </a:pPr>
            <a:endParaRPr lang="pt-BR" sz="1700" dirty="0"/>
          </a:p>
          <a:p>
            <a:pPr algn="just">
              <a:lnSpc>
                <a:spcPct val="150000"/>
              </a:lnSpc>
              <a:spcBef>
                <a:spcPts val="0"/>
              </a:spcBef>
            </a:pPr>
            <a:r>
              <a:rPr lang="pt-BR" sz="1700" b="1" u="sng" dirty="0"/>
              <a:t>Exemplo:</a:t>
            </a:r>
            <a:endParaRPr lang="pt-BR" sz="1700" b="1" dirty="0"/>
          </a:p>
          <a:p>
            <a:pPr algn="just">
              <a:lnSpc>
                <a:spcPct val="100000"/>
              </a:lnSpc>
              <a:spcBef>
                <a:spcPts val="0"/>
              </a:spcBef>
            </a:pPr>
            <a:r>
              <a:rPr lang="pt-BR" sz="1700" dirty="0"/>
              <a:t>ASPECTOS práticos da arbitragem. São Paulo, SP: </a:t>
            </a:r>
            <a:r>
              <a:rPr lang="pt-BR" sz="1700" dirty="0" err="1"/>
              <a:t>Quartier</a:t>
            </a:r>
            <a:r>
              <a:rPr lang="pt-BR" sz="1700" dirty="0"/>
              <a:t> </a:t>
            </a:r>
            <a:r>
              <a:rPr lang="pt-BR" sz="1700" dirty="0" err="1"/>
              <a:t>Latin</a:t>
            </a:r>
            <a:r>
              <a:rPr lang="pt-BR" sz="1700" dirty="0"/>
              <a:t>, 2006. </a:t>
            </a:r>
          </a:p>
        </p:txBody>
      </p:sp>
    </p:spTree>
    <p:extLst>
      <p:ext uri="{BB962C8B-B14F-4D97-AF65-F5344CB8AC3E}">
        <p14:creationId xmlns:p14="http://schemas.microsoft.com/office/powerpoint/2010/main" val="3195992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0FC42-39AE-4667-A429-810EDC57EA01}"/>
              </a:ext>
            </a:extLst>
          </p:cNvPr>
          <p:cNvSpPr>
            <a:spLocks noGrp="1"/>
          </p:cNvSpPr>
          <p:nvPr>
            <p:ph type="title"/>
          </p:nvPr>
        </p:nvSpPr>
        <p:spPr>
          <a:xfrm>
            <a:off x="675164" y="495071"/>
            <a:ext cx="7886700" cy="1254216"/>
          </a:xfrm>
        </p:spPr>
        <p:txBody>
          <a:bodyPr>
            <a:noAutofit/>
          </a:bodyPr>
          <a:lstStyle/>
          <a:p>
            <a:r>
              <a:rPr lang="pt-BR" sz="4000" dirty="0">
                <a:effectLst>
                  <a:outerShdw blurRad="38100" dist="38100" dir="2700000" algn="tl">
                    <a:srgbClr val="000000">
                      <a:alpha val="43137"/>
                    </a:srgbClr>
                  </a:outerShdw>
                </a:effectLst>
              </a:rPr>
              <a:t>ELEMENTOS ESSENCIAIS: </a:t>
            </a:r>
            <a:br>
              <a:rPr lang="pt-BR" sz="4000" dirty="0">
                <a:effectLst>
                  <a:outerShdw blurRad="38100" dist="38100" dir="2700000" algn="tl">
                    <a:srgbClr val="000000">
                      <a:alpha val="43137"/>
                    </a:srgbClr>
                  </a:outerShdw>
                </a:effectLst>
              </a:rPr>
            </a:br>
            <a:r>
              <a:rPr lang="pt-BR" sz="4000" dirty="0">
                <a:effectLst>
                  <a:outerShdw blurRad="38100" dist="38100" dir="2700000" algn="tl">
                    <a:srgbClr val="000000">
                      <a:alpha val="43137"/>
                    </a:srgbClr>
                  </a:outerShdw>
                </a:effectLst>
              </a:rPr>
              <a:t>LOCAL</a:t>
            </a:r>
          </a:p>
        </p:txBody>
      </p:sp>
      <p:sp>
        <p:nvSpPr>
          <p:cNvPr id="3" name="Espaço Reservado para Texto 2">
            <a:extLst>
              <a:ext uri="{FF2B5EF4-FFF2-40B4-BE49-F238E27FC236}">
                <a16:creationId xmlns:a16="http://schemas.microsoft.com/office/drawing/2014/main" id="{DE5E0CC5-654A-4CA1-B7F5-1D7D8FFE5829}"/>
              </a:ext>
            </a:extLst>
          </p:cNvPr>
          <p:cNvSpPr>
            <a:spLocks noGrp="1"/>
          </p:cNvSpPr>
          <p:nvPr>
            <p:ph type="body" idx="1"/>
          </p:nvPr>
        </p:nvSpPr>
        <p:spPr>
          <a:xfrm>
            <a:off x="675164" y="2015837"/>
            <a:ext cx="8168400" cy="5180400"/>
          </a:xfrm>
        </p:spPr>
        <p:txBody>
          <a:bodyPr>
            <a:normAutofit/>
          </a:bodyPr>
          <a:lstStyle/>
          <a:p>
            <a:pPr marL="342900" indent="-342900" algn="just">
              <a:lnSpc>
                <a:spcPct val="150000"/>
              </a:lnSpc>
              <a:spcBef>
                <a:spcPts val="0"/>
              </a:spcBef>
              <a:buFont typeface="Wingdings" panose="05000000000000000000" pitchFamily="2" charset="2"/>
              <a:buChar char="q"/>
            </a:pPr>
            <a:r>
              <a:rPr lang="pt-BR" sz="1700" dirty="0"/>
              <a:t>Sem local: se o local não constar no documento, mas puder ser identificado, indicaremos entre colchetes. Não sendo possível determinar o local, utilizaremos a expressão </a:t>
            </a:r>
            <a:r>
              <a:rPr lang="pt-BR" sz="1700" dirty="0" err="1"/>
              <a:t>sine</a:t>
            </a:r>
            <a:r>
              <a:rPr lang="pt-BR" sz="1700" dirty="0"/>
              <a:t> loco, abreviada, entre colchetes [</a:t>
            </a:r>
            <a:r>
              <a:rPr lang="pt-BR" sz="1700" dirty="0" err="1"/>
              <a:t>S.l</a:t>
            </a:r>
            <a:r>
              <a:rPr lang="pt-BR" sz="1700" dirty="0"/>
              <a:t>.].</a:t>
            </a:r>
          </a:p>
          <a:p>
            <a:pPr algn="just">
              <a:lnSpc>
                <a:spcPct val="150000"/>
              </a:lnSpc>
              <a:spcBef>
                <a:spcPts val="0"/>
              </a:spcBef>
            </a:pPr>
            <a:endParaRPr lang="pt-BR" sz="1700" dirty="0"/>
          </a:p>
          <a:p>
            <a:pPr algn="just">
              <a:lnSpc>
                <a:spcPct val="150000"/>
              </a:lnSpc>
              <a:spcBef>
                <a:spcPts val="0"/>
              </a:spcBef>
            </a:pPr>
            <a:r>
              <a:rPr lang="pt-BR" sz="1700" b="1" u="sng" dirty="0"/>
              <a:t>Exemplos:</a:t>
            </a:r>
          </a:p>
          <a:p>
            <a:pPr algn="l">
              <a:lnSpc>
                <a:spcPct val="100000"/>
              </a:lnSpc>
              <a:spcBef>
                <a:spcPts val="0"/>
              </a:spcBef>
            </a:pPr>
            <a:r>
              <a:rPr lang="pt-BR" sz="1700" dirty="0"/>
              <a:t>ALBUQUERQUE, Afonso de. </a:t>
            </a:r>
            <a:r>
              <a:rPr lang="pt-BR" sz="1700" b="1" dirty="0"/>
              <a:t>“Aqui você vê a verdade na tevê”</a:t>
            </a:r>
            <a:r>
              <a:rPr lang="pt-BR" sz="1700" dirty="0"/>
              <a:t>: a propaganda política na televisão. [Rio de Janeiro]: Universidade Federal Fluminense, 1999. 204 p. </a:t>
            </a:r>
          </a:p>
          <a:p>
            <a:pPr algn="l">
              <a:lnSpc>
                <a:spcPct val="150000"/>
              </a:lnSpc>
              <a:spcBef>
                <a:spcPts val="0"/>
              </a:spcBef>
            </a:pPr>
            <a:endParaRPr lang="pt-BR" sz="1700" dirty="0"/>
          </a:p>
          <a:p>
            <a:pPr algn="l">
              <a:lnSpc>
                <a:spcPct val="100000"/>
              </a:lnSpc>
              <a:spcBef>
                <a:spcPts val="0"/>
              </a:spcBef>
            </a:pPr>
            <a:r>
              <a:rPr lang="pt-BR" sz="1700" dirty="0"/>
              <a:t>KITTELL, </a:t>
            </a:r>
            <a:r>
              <a:rPr lang="pt-BR" sz="1700" dirty="0" err="1"/>
              <a:t>Cathryn</a:t>
            </a:r>
            <a:r>
              <a:rPr lang="pt-BR" sz="1700" dirty="0"/>
              <a:t> E. </a:t>
            </a:r>
            <a:r>
              <a:rPr lang="pt-BR" sz="1700" b="1" dirty="0"/>
              <a:t>Alocação de ativos para o investigador pessoa física</a:t>
            </a:r>
            <a:r>
              <a:rPr lang="pt-BR" sz="1700" dirty="0"/>
              <a:t>. [</a:t>
            </a:r>
            <a:r>
              <a:rPr lang="pt-BR" sz="1700" dirty="0" err="1"/>
              <a:t>S.l</a:t>
            </a:r>
            <a:r>
              <a:rPr lang="pt-BR" sz="1700" dirty="0"/>
              <a:t>.]: ABAMEC, 2000. 272 p.</a:t>
            </a:r>
            <a:endParaRPr lang="pt-BR" sz="1700" b="1" dirty="0"/>
          </a:p>
          <a:p>
            <a:endParaRPr lang="pt-BR" dirty="0"/>
          </a:p>
        </p:txBody>
      </p:sp>
    </p:spTree>
    <p:extLst>
      <p:ext uri="{BB962C8B-B14F-4D97-AF65-F5344CB8AC3E}">
        <p14:creationId xmlns:p14="http://schemas.microsoft.com/office/powerpoint/2010/main" val="860316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FD3187-FB05-449A-B66A-0FADE47E8FBD}"/>
              </a:ext>
            </a:extLst>
          </p:cNvPr>
          <p:cNvSpPr>
            <a:spLocks noGrp="1"/>
          </p:cNvSpPr>
          <p:nvPr>
            <p:ph type="title"/>
          </p:nvPr>
        </p:nvSpPr>
        <p:spPr>
          <a:xfrm>
            <a:off x="675164" y="1014704"/>
            <a:ext cx="7886700" cy="766800"/>
          </a:xfrm>
        </p:spPr>
        <p:txBody>
          <a:bodyPr>
            <a:noAutofit/>
          </a:bodyPr>
          <a:lstStyle/>
          <a:p>
            <a:r>
              <a:rPr lang="pt-BR" sz="4000" dirty="0">
                <a:effectLst>
                  <a:outerShdw blurRad="38100" dist="38100" dir="2700000" algn="tl">
                    <a:srgbClr val="000000">
                      <a:alpha val="43137"/>
                    </a:srgbClr>
                  </a:outerShdw>
                </a:effectLst>
              </a:rPr>
              <a:t>ELEMENTOS ESSENCIAIS: </a:t>
            </a:r>
            <a:br>
              <a:rPr lang="pt-BR" sz="4000" dirty="0">
                <a:effectLst>
                  <a:outerShdw blurRad="38100" dist="38100" dir="2700000" algn="tl">
                    <a:srgbClr val="000000">
                      <a:alpha val="43137"/>
                    </a:srgbClr>
                  </a:outerShdw>
                </a:effectLst>
              </a:rPr>
            </a:br>
            <a:r>
              <a:rPr lang="pt-BR" sz="4000" dirty="0">
                <a:effectLst>
                  <a:outerShdw blurRad="38100" dist="38100" dir="2700000" algn="tl">
                    <a:srgbClr val="000000">
                      <a:alpha val="43137"/>
                    </a:srgbClr>
                  </a:outerShdw>
                </a:effectLst>
              </a:rPr>
              <a:t>LOCAL</a:t>
            </a:r>
          </a:p>
        </p:txBody>
      </p:sp>
      <p:sp>
        <p:nvSpPr>
          <p:cNvPr id="3" name="Espaço Reservado para Texto 2">
            <a:extLst>
              <a:ext uri="{FF2B5EF4-FFF2-40B4-BE49-F238E27FC236}">
                <a16:creationId xmlns:a16="http://schemas.microsoft.com/office/drawing/2014/main" id="{6BC8E9D9-7565-470D-A62C-ED82568EB108}"/>
              </a:ext>
            </a:extLst>
          </p:cNvPr>
          <p:cNvSpPr>
            <a:spLocks noGrp="1"/>
          </p:cNvSpPr>
          <p:nvPr>
            <p:ph type="body" idx="1"/>
          </p:nvPr>
        </p:nvSpPr>
        <p:spPr>
          <a:xfrm>
            <a:off x="675164" y="2015838"/>
            <a:ext cx="8168400" cy="5180400"/>
          </a:xfrm>
        </p:spPr>
        <p:txBody>
          <a:bodyPr>
            <a:normAutofit/>
          </a:bodyPr>
          <a:lstStyle/>
          <a:p>
            <a:pPr marL="342900" indent="-342900" algn="just">
              <a:lnSpc>
                <a:spcPct val="150000"/>
              </a:lnSpc>
              <a:spcBef>
                <a:spcPts val="0"/>
              </a:spcBef>
              <a:buFont typeface="Wingdings" panose="05000000000000000000" pitchFamily="2" charset="2"/>
              <a:buChar char="q"/>
            </a:pPr>
            <a:r>
              <a:rPr lang="pt-BR" sz="1700" dirty="0"/>
              <a:t>Se houver mais de um local para uma só editora, indicaremos o primeiro ou o mais destacado. </a:t>
            </a:r>
          </a:p>
          <a:p>
            <a:pPr algn="just">
              <a:lnSpc>
                <a:spcPct val="150000"/>
              </a:lnSpc>
              <a:spcBef>
                <a:spcPts val="0"/>
              </a:spcBef>
            </a:pPr>
            <a:endParaRPr lang="pt-BR" sz="1700" dirty="0"/>
          </a:p>
          <a:p>
            <a:pPr algn="just">
              <a:lnSpc>
                <a:spcPct val="150000"/>
              </a:lnSpc>
              <a:spcBef>
                <a:spcPts val="0"/>
              </a:spcBef>
            </a:pPr>
            <a:r>
              <a:rPr lang="pt-BR" sz="1700" b="1" u="sng" dirty="0"/>
              <a:t>Exemplos:</a:t>
            </a:r>
          </a:p>
          <a:p>
            <a:pPr algn="just">
              <a:lnSpc>
                <a:spcPct val="100000"/>
              </a:lnSpc>
              <a:spcBef>
                <a:spcPts val="0"/>
              </a:spcBef>
            </a:pPr>
            <a:r>
              <a:rPr lang="pt-BR" sz="1700" dirty="0"/>
              <a:t>SIMMONS, George F. </a:t>
            </a:r>
            <a:r>
              <a:rPr lang="pt-BR" sz="1700" b="1" dirty="0"/>
              <a:t>Cálculo com geometria analítica</a:t>
            </a:r>
            <a:r>
              <a:rPr lang="pt-BR" sz="1700" dirty="0"/>
              <a:t>. São Paulo: Makron Books; McGraw-Hill do Brasil, 1988. 2v. </a:t>
            </a:r>
          </a:p>
          <a:p>
            <a:pPr algn="just">
              <a:lnSpc>
                <a:spcPct val="150000"/>
              </a:lnSpc>
              <a:spcBef>
                <a:spcPts val="0"/>
              </a:spcBef>
            </a:pPr>
            <a:endParaRPr lang="pt-BR" sz="1700" dirty="0"/>
          </a:p>
          <a:p>
            <a:pPr algn="just">
              <a:lnSpc>
                <a:spcPct val="100000"/>
              </a:lnSpc>
              <a:spcBef>
                <a:spcPts val="0"/>
              </a:spcBef>
            </a:pPr>
            <a:r>
              <a:rPr lang="pt-BR" sz="1700" dirty="0"/>
              <a:t>Nota: na obra aparece: São Paulo – Rio de Janeiro – Lisboa – etc.</a:t>
            </a:r>
          </a:p>
          <a:p>
            <a:endParaRPr lang="pt-BR" dirty="0"/>
          </a:p>
        </p:txBody>
      </p:sp>
    </p:spTree>
    <p:extLst>
      <p:ext uri="{BB962C8B-B14F-4D97-AF65-F5344CB8AC3E}">
        <p14:creationId xmlns:p14="http://schemas.microsoft.com/office/powerpoint/2010/main" val="16432015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6AA9B1-F496-49B2-821F-F2CCFDF8EABB}"/>
              </a:ext>
            </a:extLst>
          </p:cNvPr>
          <p:cNvSpPr>
            <a:spLocks noGrp="1"/>
          </p:cNvSpPr>
          <p:nvPr>
            <p:ph type="title"/>
          </p:nvPr>
        </p:nvSpPr>
        <p:spPr>
          <a:xfrm>
            <a:off x="628650" y="414645"/>
            <a:ext cx="7886700" cy="766800"/>
          </a:xfrm>
        </p:spPr>
        <p:txBody>
          <a:bodyPr>
            <a:noAutofit/>
          </a:bodyPr>
          <a:lstStyle/>
          <a:p>
            <a:r>
              <a:rPr lang="pt-BR" sz="4000" dirty="0">
                <a:effectLst>
                  <a:outerShdw blurRad="38100" dist="38100" dir="2700000" algn="tl">
                    <a:srgbClr val="000000">
                      <a:alpha val="43137"/>
                    </a:srgbClr>
                  </a:outerShdw>
                </a:effectLst>
              </a:rPr>
              <a:t>ELEMENTOS ESSENCIAIS: EDITORA</a:t>
            </a:r>
          </a:p>
        </p:txBody>
      </p:sp>
      <p:sp>
        <p:nvSpPr>
          <p:cNvPr id="3" name="Espaço Reservado para Texto 2">
            <a:extLst>
              <a:ext uri="{FF2B5EF4-FFF2-40B4-BE49-F238E27FC236}">
                <a16:creationId xmlns:a16="http://schemas.microsoft.com/office/drawing/2014/main" id="{166644FB-E143-46FD-B1EF-459586B52606}"/>
              </a:ext>
            </a:extLst>
          </p:cNvPr>
          <p:cNvSpPr>
            <a:spLocks noGrp="1"/>
          </p:cNvSpPr>
          <p:nvPr>
            <p:ph type="body" idx="1"/>
          </p:nvPr>
        </p:nvSpPr>
        <p:spPr>
          <a:xfrm>
            <a:off x="628650" y="1379733"/>
            <a:ext cx="8168400" cy="5180400"/>
          </a:xfrm>
        </p:spPr>
        <p:txBody>
          <a:bodyPr>
            <a:normAutofit/>
          </a:bodyPr>
          <a:lstStyle/>
          <a:p>
            <a:pPr marL="342900" indent="-342900" algn="just">
              <a:lnSpc>
                <a:spcPct val="150000"/>
              </a:lnSpc>
              <a:spcBef>
                <a:spcPts val="0"/>
              </a:spcBef>
              <a:buFont typeface="Wingdings" panose="05000000000000000000" pitchFamily="2" charset="2"/>
              <a:buChar char="q"/>
            </a:pPr>
            <a:r>
              <a:rPr lang="pt-BR" sz="1700" dirty="0"/>
              <a:t>O nome da editora deve ser indicado tal como no documento, abreviando os prenomes e suprimindo palavras que designam a natureza jurídica ou comercial, desde que sejam dispensáveis para identificação.</a:t>
            </a:r>
          </a:p>
          <a:p>
            <a:pPr algn="just">
              <a:lnSpc>
                <a:spcPct val="150000"/>
              </a:lnSpc>
              <a:spcBef>
                <a:spcPts val="0"/>
              </a:spcBef>
            </a:pPr>
            <a:endParaRPr lang="pt-BR" sz="1700" dirty="0"/>
          </a:p>
          <a:p>
            <a:pPr algn="just">
              <a:lnSpc>
                <a:spcPct val="100000"/>
              </a:lnSpc>
              <a:spcBef>
                <a:spcPts val="0"/>
              </a:spcBef>
            </a:pPr>
            <a:r>
              <a:rPr lang="pt-BR" sz="1700" b="1" u="sng" dirty="0"/>
              <a:t>Exemplo:</a:t>
            </a:r>
            <a:endParaRPr lang="pt-BR" sz="1700" dirty="0"/>
          </a:p>
          <a:p>
            <a:pPr algn="just">
              <a:lnSpc>
                <a:spcPct val="100000"/>
              </a:lnSpc>
              <a:spcBef>
                <a:spcPts val="0"/>
              </a:spcBef>
            </a:pPr>
            <a:r>
              <a:rPr lang="pt-BR" sz="1700" dirty="0"/>
              <a:t>LIMA, M. </a:t>
            </a:r>
            <a:r>
              <a:rPr lang="pt-BR" sz="1700" b="1" dirty="0"/>
              <a:t>Tem encontro com Deus</a:t>
            </a:r>
            <a:r>
              <a:rPr lang="pt-BR" sz="1700" dirty="0"/>
              <a:t>: teologia para leigos. Rio de Janeiro: J. Olympio, 1985. </a:t>
            </a:r>
          </a:p>
          <a:p>
            <a:pPr algn="just">
              <a:lnSpc>
                <a:spcPct val="150000"/>
              </a:lnSpc>
              <a:spcBef>
                <a:spcPts val="0"/>
              </a:spcBef>
            </a:pPr>
            <a:endParaRPr lang="pt-BR" sz="1700" dirty="0"/>
          </a:p>
          <a:p>
            <a:pPr algn="just">
              <a:lnSpc>
                <a:spcPct val="150000"/>
              </a:lnSpc>
              <a:spcBef>
                <a:spcPts val="0"/>
              </a:spcBef>
            </a:pPr>
            <a:r>
              <a:rPr lang="pt-BR" sz="1700" dirty="0"/>
              <a:t>Nota: na publicação, Livraria José Olympio Editora.</a:t>
            </a:r>
          </a:p>
          <a:p>
            <a:endParaRPr lang="pt-BR" dirty="0"/>
          </a:p>
        </p:txBody>
      </p:sp>
    </p:spTree>
    <p:extLst>
      <p:ext uri="{BB962C8B-B14F-4D97-AF65-F5344CB8AC3E}">
        <p14:creationId xmlns:p14="http://schemas.microsoft.com/office/powerpoint/2010/main" val="41266820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CC4F8-4443-4D66-9B31-98740C1D9BC3}"/>
              </a:ext>
            </a:extLst>
          </p:cNvPr>
          <p:cNvSpPr>
            <a:spLocks noGrp="1"/>
          </p:cNvSpPr>
          <p:nvPr>
            <p:ph type="title"/>
          </p:nvPr>
        </p:nvSpPr>
        <p:spPr>
          <a:xfrm>
            <a:off x="628650" y="414645"/>
            <a:ext cx="7886700" cy="766800"/>
          </a:xfrm>
        </p:spPr>
        <p:txBody>
          <a:bodyPr>
            <a:noAutofit/>
          </a:bodyPr>
          <a:lstStyle/>
          <a:p>
            <a:r>
              <a:rPr lang="pt-BR" sz="4000" dirty="0">
                <a:effectLst>
                  <a:outerShdw blurRad="38100" dist="38100" dir="2700000" algn="tl">
                    <a:srgbClr val="000000">
                      <a:alpha val="43137"/>
                    </a:srgbClr>
                  </a:outerShdw>
                </a:effectLst>
              </a:rPr>
              <a:t>ELEMENTOS ESSENCIAIS: EDITORA</a:t>
            </a:r>
          </a:p>
        </p:txBody>
      </p:sp>
      <p:sp>
        <p:nvSpPr>
          <p:cNvPr id="3" name="Espaço Reservado para Texto 2">
            <a:extLst>
              <a:ext uri="{FF2B5EF4-FFF2-40B4-BE49-F238E27FC236}">
                <a16:creationId xmlns:a16="http://schemas.microsoft.com/office/drawing/2014/main" id="{F017D869-0D10-47BA-A2BC-3824BFB1576E}"/>
              </a:ext>
            </a:extLst>
          </p:cNvPr>
          <p:cNvSpPr>
            <a:spLocks noGrp="1"/>
          </p:cNvSpPr>
          <p:nvPr>
            <p:ph type="body" idx="1"/>
          </p:nvPr>
        </p:nvSpPr>
        <p:spPr>
          <a:xfrm>
            <a:off x="628650" y="1470673"/>
            <a:ext cx="8168400" cy="5180400"/>
          </a:xfrm>
        </p:spPr>
        <p:txBody>
          <a:bodyPr/>
          <a:lstStyle/>
          <a:p>
            <a:pPr marL="342900" indent="-342900" algn="just">
              <a:lnSpc>
                <a:spcPct val="150000"/>
              </a:lnSpc>
              <a:spcBef>
                <a:spcPts val="0"/>
              </a:spcBef>
              <a:buFont typeface="Wingdings" panose="05000000000000000000" pitchFamily="2" charset="2"/>
              <a:buChar char="q"/>
            </a:pPr>
            <a:r>
              <a:rPr lang="pt-BR" sz="1700" dirty="0"/>
              <a:t>Se a editora não puder ser identificada, deveremos indicar a expressão </a:t>
            </a:r>
            <a:r>
              <a:rPr lang="pt-BR" sz="1700" dirty="0" err="1"/>
              <a:t>sine</a:t>
            </a:r>
            <a:r>
              <a:rPr lang="pt-BR" sz="1700" dirty="0"/>
              <a:t> nomine, abreviada, entre colchetes [s.n.].</a:t>
            </a:r>
          </a:p>
          <a:p>
            <a:pPr algn="just">
              <a:lnSpc>
                <a:spcPct val="150000"/>
              </a:lnSpc>
              <a:spcBef>
                <a:spcPts val="0"/>
              </a:spcBef>
            </a:pPr>
            <a:endParaRPr lang="pt-BR" sz="1700" dirty="0"/>
          </a:p>
          <a:p>
            <a:pPr algn="just">
              <a:lnSpc>
                <a:spcPct val="150000"/>
              </a:lnSpc>
              <a:spcBef>
                <a:spcPts val="0"/>
              </a:spcBef>
            </a:pPr>
            <a:r>
              <a:rPr lang="pt-BR" sz="1700" b="1" u="sng" dirty="0"/>
              <a:t>Exemplo:</a:t>
            </a:r>
            <a:endParaRPr lang="pt-BR" sz="1700" b="1" dirty="0"/>
          </a:p>
          <a:p>
            <a:pPr algn="l">
              <a:lnSpc>
                <a:spcPct val="100000"/>
              </a:lnSpc>
              <a:spcBef>
                <a:spcPct val="0"/>
              </a:spcBef>
            </a:pPr>
            <a:r>
              <a:rPr lang="pt-BR" sz="1700" dirty="0"/>
              <a:t>FRANCO, I. </a:t>
            </a:r>
            <a:r>
              <a:rPr lang="pt-BR" sz="1700" b="1" dirty="0"/>
              <a:t>Discursos</a:t>
            </a:r>
            <a:r>
              <a:rPr lang="pt-BR" sz="1700" dirty="0"/>
              <a:t>: de outubro de 1992 a agosto de 1993. Brasília, DF: [s.n.], 1993. 107 p. </a:t>
            </a:r>
            <a:endParaRPr lang="pt-BR" sz="1700" b="1" dirty="0"/>
          </a:p>
          <a:p>
            <a:endParaRPr lang="pt-BR" dirty="0"/>
          </a:p>
        </p:txBody>
      </p:sp>
    </p:spTree>
    <p:extLst>
      <p:ext uri="{BB962C8B-B14F-4D97-AF65-F5344CB8AC3E}">
        <p14:creationId xmlns:p14="http://schemas.microsoft.com/office/powerpoint/2010/main" val="21177029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1CE62F-10B7-45C9-A05F-97C7E99A8E88}"/>
              </a:ext>
            </a:extLst>
          </p:cNvPr>
          <p:cNvSpPr>
            <a:spLocks noGrp="1"/>
          </p:cNvSpPr>
          <p:nvPr>
            <p:ph type="title"/>
          </p:nvPr>
        </p:nvSpPr>
        <p:spPr>
          <a:xfrm>
            <a:off x="628650" y="972149"/>
            <a:ext cx="7886700" cy="766800"/>
          </a:xfrm>
        </p:spPr>
        <p:txBody>
          <a:bodyPr>
            <a:noAutofit/>
          </a:bodyPr>
          <a:lstStyle/>
          <a:p>
            <a:r>
              <a:rPr lang="pt-BR" sz="4000" dirty="0">
                <a:effectLst>
                  <a:outerShdw blurRad="38100" dist="38100" dir="2700000" algn="tl">
                    <a:srgbClr val="000000">
                      <a:alpha val="43137"/>
                    </a:srgbClr>
                  </a:outerShdw>
                </a:effectLst>
              </a:rPr>
              <a:t>ELEMENTOS ESSENCIAIS: </a:t>
            </a:r>
            <a:br>
              <a:rPr lang="pt-BR" sz="4000" dirty="0">
                <a:effectLst>
                  <a:outerShdw blurRad="38100" dist="38100" dir="2700000" algn="tl">
                    <a:srgbClr val="000000">
                      <a:alpha val="43137"/>
                    </a:srgbClr>
                  </a:outerShdw>
                </a:effectLst>
              </a:rPr>
            </a:br>
            <a:r>
              <a:rPr lang="pt-BR" sz="4000" dirty="0">
                <a:effectLst>
                  <a:outerShdw blurRad="38100" dist="38100" dir="2700000" algn="tl">
                    <a:srgbClr val="000000">
                      <a:alpha val="43137"/>
                    </a:srgbClr>
                  </a:outerShdw>
                </a:effectLst>
              </a:rPr>
              <a:t>DATA</a:t>
            </a:r>
          </a:p>
        </p:txBody>
      </p:sp>
      <p:sp>
        <p:nvSpPr>
          <p:cNvPr id="3" name="Espaço Reservado para Texto 2">
            <a:extLst>
              <a:ext uri="{FF2B5EF4-FFF2-40B4-BE49-F238E27FC236}">
                <a16:creationId xmlns:a16="http://schemas.microsoft.com/office/drawing/2014/main" id="{F7D8270E-D871-4ADB-B24C-935393560146}"/>
              </a:ext>
            </a:extLst>
          </p:cNvPr>
          <p:cNvSpPr>
            <a:spLocks noGrp="1"/>
          </p:cNvSpPr>
          <p:nvPr>
            <p:ph type="body" idx="1"/>
          </p:nvPr>
        </p:nvSpPr>
        <p:spPr>
          <a:xfrm>
            <a:off x="781182" y="2292730"/>
            <a:ext cx="8168400" cy="5180400"/>
          </a:xfrm>
        </p:spPr>
        <p:txBody>
          <a:bodyPr/>
          <a:lstStyle/>
          <a:p>
            <a:pPr marL="342900" indent="-342900" algn="just">
              <a:lnSpc>
                <a:spcPct val="150000"/>
              </a:lnSpc>
              <a:spcBef>
                <a:spcPts val="0"/>
              </a:spcBef>
              <a:buFont typeface="Wingdings" panose="05000000000000000000" pitchFamily="2" charset="2"/>
              <a:buChar char="q"/>
            </a:pPr>
            <a:r>
              <a:rPr lang="pt-BR" sz="1700" dirty="0"/>
              <a:t>Por tratar-se de elemento essencial para a referência, sempre deve ser indicada uma data, seja da publicação, da distribuição, do copyright, da apresentação (do depósito) de um trabalho acadêmico, ou outra.</a:t>
            </a:r>
          </a:p>
          <a:p>
            <a:pPr algn="just">
              <a:lnSpc>
                <a:spcPct val="150000"/>
              </a:lnSpc>
              <a:spcBef>
                <a:spcPts val="0"/>
              </a:spcBef>
            </a:pPr>
            <a:endParaRPr lang="pt-BR" sz="1700" dirty="0"/>
          </a:p>
          <a:p>
            <a:pPr algn="just">
              <a:lnSpc>
                <a:spcPct val="150000"/>
              </a:lnSpc>
              <a:spcBef>
                <a:spcPts val="0"/>
              </a:spcBef>
            </a:pPr>
            <a:r>
              <a:rPr lang="pt-BR" sz="1700" b="1" u="sng" dirty="0"/>
              <a:t>Exemplo:</a:t>
            </a:r>
            <a:endParaRPr lang="pt-BR" sz="1700" b="1" dirty="0"/>
          </a:p>
          <a:p>
            <a:pPr algn="l">
              <a:spcBef>
                <a:spcPct val="0"/>
              </a:spcBef>
            </a:pPr>
            <a:r>
              <a:rPr lang="pt-BR" sz="1700" dirty="0"/>
              <a:t>HOSSEINI, </a:t>
            </a:r>
            <a:r>
              <a:rPr lang="pt-BR" sz="1700" dirty="0" err="1"/>
              <a:t>Khaled</a:t>
            </a:r>
            <a:r>
              <a:rPr lang="pt-BR" sz="1700" dirty="0"/>
              <a:t>. </a:t>
            </a:r>
            <a:r>
              <a:rPr lang="pt-BR" sz="1700" b="1" dirty="0"/>
              <a:t>A cidade do sol</a:t>
            </a:r>
            <a:r>
              <a:rPr lang="pt-BR" sz="1700" dirty="0"/>
              <a:t>. Rio de Janeiro: Nova Fronteira, 2007. 364 p.</a:t>
            </a:r>
            <a:endParaRPr lang="pt-BR" sz="1700" b="1" dirty="0"/>
          </a:p>
          <a:p>
            <a:endParaRPr lang="pt-BR" dirty="0"/>
          </a:p>
        </p:txBody>
      </p:sp>
    </p:spTree>
    <p:extLst>
      <p:ext uri="{BB962C8B-B14F-4D97-AF65-F5344CB8AC3E}">
        <p14:creationId xmlns:p14="http://schemas.microsoft.com/office/powerpoint/2010/main" val="2326575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2041A-6D9C-4544-BEFC-1AEFADF59308}"/>
              </a:ext>
            </a:extLst>
          </p:cNvPr>
          <p:cNvSpPr>
            <a:spLocks noGrp="1"/>
          </p:cNvSpPr>
          <p:nvPr>
            <p:ph type="title"/>
          </p:nvPr>
        </p:nvSpPr>
        <p:spPr>
          <a:xfrm>
            <a:off x="628650" y="409921"/>
            <a:ext cx="7886700" cy="920117"/>
          </a:xfrm>
        </p:spPr>
        <p:txBody>
          <a:bodyPr>
            <a:normAutofit/>
          </a:bodyPr>
          <a:lstStyle/>
          <a:p>
            <a:r>
              <a:rPr lang="pt-BR" sz="4000" dirty="0">
                <a:effectLst>
                  <a:outerShdw blurRad="38100" dist="38100" dir="2700000" algn="tl">
                    <a:srgbClr val="000000">
                      <a:alpha val="43137"/>
                    </a:srgbClr>
                  </a:outerShdw>
                </a:effectLst>
              </a:rPr>
              <a:t>TIPOS DE CITAÇÃO</a:t>
            </a:r>
          </a:p>
        </p:txBody>
      </p:sp>
      <p:sp>
        <p:nvSpPr>
          <p:cNvPr id="3" name="Espaço Reservado para Texto 2">
            <a:extLst>
              <a:ext uri="{FF2B5EF4-FFF2-40B4-BE49-F238E27FC236}">
                <a16:creationId xmlns:a16="http://schemas.microsoft.com/office/drawing/2014/main" id="{A9E61219-97FE-4085-BF5A-93819E2734BF}"/>
              </a:ext>
            </a:extLst>
          </p:cNvPr>
          <p:cNvSpPr>
            <a:spLocks noGrp="1"/>
          </p:cNvSpPr>
          <p:nvPr>
            <p:ph type="body" idx="1"/>
          </p:nvPr>
        </p:nvSpPr>
        <p:spPr>
          <a:xfrm>
            <a:off x="628650" y="1648691"/>
            <a:ext cx="7886700" cy="3560617"/>
          </a:xfrm>
        </p:spPr>
        <p:txBody>
          <a:bodyPr>
            <a:normAutofit/>
          </a:bodyPr>
          <a:lstStyle/>
          <a:p>
            <a:endParaRPr lang="pt-BR" dirty="0"/>
          </a:p>
          <a:p>
            <a:pPr marL="342900" indent="-342900" algn="just">
              <a:lnSpc>
                <a:spcPct val="150000"/>
              </a:lnSpc>
              <a:spcBef>
                <a:spcPts val="0"/>
              </a:spcBef>
              <a:buFont typeface="Wingdings" panose="05000000000000000000" pitchFamily="2" charset="2"/>
              <a:buChar char="q"/>
            </a:pPr>
            <a:r>
              <a:rPr lang="pt-BR" sz="1700" dirty="0"/>
              <a:t>Citação direta: transcrição textual de parte da obra de um autor consultado, podendo ser curta ou longa;</a:t>
            </a:r>
          </a:p>
          <a:p>
            <a:pPr marL="342900" indent="-342900" algn="just">
              <a:lnSpc>
                <a:spcPct val="150000"/>
              </a:lnSpc>
              <a:spcBef>
                <a:spcPts val="0"/>
              </a:spcBef>
              <a:buFont typeface="Wingdings" panose="05000000000000000000" pitchFamily="2" charset="2"/>
              <a:buChar char="q"/>
            </a:pPr>
            <a:r>
              <a:rPr lang="pt-BR" sz="1700" dirty="0"/>
              <a:t>Citação indireta: texto baseado na obra do autor consultado;</a:t>
            </a:r>
          </a:p>
          <a:p>
            <a:pPr marL="342900" indent="-342900" algn="just">
              <a:lnSpc>
                <a:spcPct val="150000"/>
              </a:lnSpc>
              <a:spcBef>
                <a:spcPts val="0"/>
              </a:spcBef>
              <a:buFont typeface="Wingdings" panose="05000000000000000000" pitchFamily="2" charset="2"/>
              <a:buChar char="q"/>
            </a:pPr>
            <a:r>
              <a:rPr lang="pt-BR" sz="1700" dirty="0"/>
              <a:t>Citação de citação: citação direta ou indireta de um texto, sendo que não tivemos acesso ao original (</a:t>
            </a:r>
            <a:r>
              <a:rPr lang="pt-BR" sz="1700" i="1" dirty="0"/>
              <a:t>apud</a:t>
            </a:r>
            <a:r>
              <a:rPr lang="pt-BR" sz="1700" dirty="0"/>
              <a:t>).</a:t>
            </a:r>
          </a:p>
        </p:txBody>
      </p:sp>
    </p:spTree>
    <p:extLst>
      <p:ext uri="{BB962C8B-B14F-4D97-AF65-F5344CB8AC3E}">
        <p14:creationId xmlns:p14="http://schemas.microsoft.com/office/powerpoint/2010/main" val="2084219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462127-F918-4990-B502-A2EBCF27CC6C}"/>
              </a:ext>
            </a:extLst>
          </p:cNvPr>
          <p:cNvSpPr>
            <a:spLocks noGrp="1"/>
          </p:cNvSpPr>
          <p:nvPr>
            <p:ph type="title"/>
          </p:nvPr>
        </p:nvSpPr>
        <p:spPr>
          <a:xfrm>
            <a:off x="675164" y="654097"/>
            <a:ext cx="7886700" cy="766800"/>
          </a:xfrm>
        </p:spPr>
        <p:txBody>
          <a:bodyPr>
            <a:normAutofit fontScale="90000"/>
          </a:bodyPr>
          <a:lstStyle/>
          <a:p>
            <a:r>
              <a:rPr lang="pt-BR" dirty="0">
                <a:effectLst>
                  <a:outerShdw blurRad="38100" dist="38100" dir="2700000" algn="tl">
                    <a:srgbClr val="000000">
                      <a:alpha val="43137"/>
                    </a:srgbClr>
                  </a:outerShdw>
                </a:effectLst>
              </a:rPr>
              <a:t>ELEMENTOS ESSENCIAIS: </a:t>
            </a:r>
            <a:br>
              <a:rPr lang="pt-BR" dirty="0">
                <a:effectLst>
                  <a:outerShdw blurRad="38100" dist="38100" dir="2700000" algn="tl">
                    <a:srgbClr val="000000">
                      <a:alpha val="43137"/>
                    </a:srgbClr>
                  </a:outerShdw>
                </a:effectLst>
              </a:rPr>
            </a:br>
            <a:r>
              <a:rPr lang="pt-BR" dirty="0">
                <a:effectLst>
                  <a:outerShdw blurRad="38100" dist="38100" dir="2700000" algn="tl">
                    <a:srgbClr val="000000">
                      <a:alpha val="43137"/>
                    </a:srgbClr>
                  </a:outerShdw>
                </a:effectLst>
              </a:rPr>
              <a:t>DATA</a:t>
            </a:r>
          </a:p>
        </p:txBody>
      </p:sp>
      <p:sp>
        <p:nvSpPr>
          <p:cNvPr id="3" name="Espaço Reservado para Texto 2">
            <a:extLst>
              <a:ext uri="{FF2B5EF4-FFF2-40B4-BE49-F238E27FC236}">
                <a16:creationId xmlns:a16="http://schemas.microsoft.com/office/drawing/2014/main" id="{A083A68E-FF43-4A14-B7F6-FA916FD4061D}"/>
              </a:ext>
            </a:extLst>
          </p:cNvPr>
          <p:cNvSpPr>
            <a:spLocks noGrp="1"/>
          </p:cNvSpPr>
          <p:nvPr>
            <p:ph type="body" idx="1"/>
          </p:nvPr>
        </p:nvSpPr>
        <p:spPr>
          <a:xfrm>
            <a:off x="675164" y="1420896"/>
            <a:ext cx="8168400" cy="5180400"/>
          </a:xfrm>
        </p:spPr>
        <p:txBody>
          <a:bodyPr>
            <a:normAutofit fontScale="25000" lnSpcReduction="20000"/>
          </a:bodyPr>
          <a:lstStyle/>
          <a:p>
            <a:pPr marL="342900" indent="-342900" algn="just">
              <a:lnSpc>
                <a:spcPct val="170000"/>
              </a:lnSpc>
              <a:spcBef>
                <a:spcPts val="0"/>
              </a:spcBef>
              <a:buFont typeface="Wingdings" panose="05000000000000000000" pitchFamily="2" charset="2"/>
              <a:buChar char="q"/>
            </a:pPr>
            <a:r>
              <a:rPr lang="pt-BR" sz="6000" dirty="0"/>
              <a:t>Se nenhuma data puder ser determinada, deveremos registrar uma data aproximada </a:t>
            </a:r>
            <a:r>
              <a:rPr lang="pt-BR" sz="6000" b="1" dirty="0"/>
              <a:t>entre colchetes</a:t>
            </a:r>
            <a:r>
              <a:rPr lang="pt-BR" sz="6000" dirty="0"/>
              <a:t>, conforme indicado a seguir:</a:t>
            </a:r>
          </a:p>
          <a:p>
            <a:pPr marL="800100" lvl="1" indent="-342900" algn="just">
              <a:lnSpc>
                <a:spcPct val="170000"/>
              </a:lnSpc>
              <a:spcBef>
                <a:spcPts val="0"/>
              </a:spcBef>
              <a:buFont typeface="Wingdings" panose="05000000000000000000" pitchFamily="2" charset="2"/>
              <a:buChar char="§"/>
            </a:pPr>
            <a:r>
              <a:rPr lang="pt-BR" sz="6000" dirty="0">
                <a:solidFill>
                  <a:srgbClr val="024447"/>
                </a:solidFill>
              </a:rPr>
              <a:t>[19-] século certo;</a:t>
            </a:r>
          </a:p>
          <a:p>
            <a:pPr marL="800100" lvl="1" indent="-342900" algn="just">
              <a:lnSpc>
                <a:spcPct val="170000"/>
              </a:lnSpc>
              <a:spcBef>
                <a:spcPts val="0"/>
              </a:spcBef>
              <a:buFont typeface="Wingdings" panose="05000000000000000000" pitchFamily="2" charset="2"/>
              <a:buChar char="§"/>
            </a:pPr>
            <a:r>
              <a:rPr lang="pt-BR" sz="6000" dirty="0">
                <a:solidFill>
                  <a:srgbClr val="024447"/>
                </a:solidFill>
              </a:rPr>
              <a:t>[19-?] século provável;</a:t>
            </a:r>
          </a:p>
          <a:p>
            <a:pPr marL="800100" lvl="1" indent="-342900" algn="just">
              <a:lnSpc>
                <a:spcPct val="170000"/>
              </a:lnSpc>
              <a:spcBef>
                <a:spcPts val="0"/>
              </a:spcBef>
              <a:buFont typeface="Wingdings" panose="05000000000000000000" pitchFamily="2" charset="2"/>
              <a:buChar char="§"/>
            </a:pPr>
            <a:r>
              <a:rPr lang="pt-BR" sz="6000" dirty="0">
                <a:solidFill>
                  <a:srgbClr val="024447"/>
                </a:solidFill>
              </a:rPr>
              <a:t>[198-] década certa;</a:t>
            </a:r>
          </a:p>
          <a:p>
            <a:pPr marL="800100" lvl="1" indent="-342900" algn="just">
              <a:lnSpc>
                <a:spcPct val="170000"/>
              </a:lnSpc>
              <a:spcBef>
                <a:spcPts val="0"/>
              </a:spcBef>
              <a:buFont typeface="Wingdings" panose="05000000000000000000" pitchFamily="2" charset="2"/>
              <a:buChar char="§"/>
            </a:pPr>
            <a:r>
              <a:rPr lang="pt-BR" sz="6000" dirty="0">
                <a:solidFill>
                  <a:srgbClr val="024447"/>
                </a:solidFill>
              </a:rPr>
              <a:t>[199-?] década provável;</a:t>
            </a:r>
          </a:p>
          <a:p>
            <a:pPr marL="800100" lvl="1" indent="-342900" algn="just">
              <a:lnSpc>
                <a:spcPct val="170000"/>
              </a:lnSpc>
              <a:spcBef>
                <a:spcPts val="0"/>
              </a:spcBef>
              <a:buFont typeface="Wingdings" panose="05000000000000000000" pitchFamily="2" charset="2"/>
              <a:buChar char="§"/>
            </a:pPr>
            <a:r>
              <a:rPr lang="pt-BR" sz="6000" dirty="0">
                <a:solidFill>
                  <a:srgbClr val="024447"/>
                </a:solidFill>
              </a:rPr>
              <a:t>[</a:t>
            </a:r>
            <a:r>
              <a:rPr lang="pt-BR" sz="6000" dirty="0" err="1">
                <a:solidFill>
                  <a:srgbClr val="024447"/>
                </a:solidFill>
              </a:rPr>
              <a:t>ca</a:t>
            </a:r>
            <a:r>
              <a:rPr lang="pt-BR" sz="6000" dirty="0">
                <a:solidFill>
                  <a:srgbClr val="024447"/>
                </a:solidFill>
              </a:rPr>
              <a:t>. 2002] data aproximada;</a:t>
            </a:r>
          </a:p>
          <a:p>
            <a:pPr marL="800100" lvl="1" indent="-342900" algn="just">
              <a:lnSpc>
                <a:spcPct val="170000"/>
              </a:lnSpc>
              <a:spcBef>
                <a:spcPts val="0"/>
              </a:spcBef>
              <a:buFont typeface="Wingdings" panose="05000000000000000000" pitchFamily="2" charset="2"/>
              <a:buChar char="§"/>
            </a:pPr>
            <a:r>
              <a:rPr lang="pt-BR" sz="6000" dirty="0">
                <a:solidFill>
                  <a:srgbClr val="024447"/>
                </a:solidFill>
              </a:rPr>
              <a:t>[2001 ou 2002] um ano ou outro;</a:t>
            </a:r>
          </a:p>
          <a:p>
            <a:pPr marL="800100" lvl="1" indent="-342900" algn="just">
              <a:lnSpc>
                <a:spcPct val="170000"/>
              </a:lnSpc>
              <a:spcBef>
                <a:spcPts val="0"/>
              </a:spcBef>
              <a:buFont typeface="Wingdings" panose="05000000000000000000" pitchFamily="2" charset="2"/>
              <a:buChar char="§"/>
            </a:pPr>
            <a:r>
              <a:rPr lang="pt-BR" sz="6000" dirty="0">
                <a:solidFill>
                  <a:srgbClr val="024447"/>
                </a:solidFill>
              </a:rPr>
              <a:t>[1988?] data provável;</a:t>
            </a:r>
          </a:p>
          <a:p>
            <a:pPr marL="800100" lvl="1" indent="-342900" algn="just">
              <a:lnSpc>
                <a:spcPct val="170000"/>
              </a:lnSpc>
              <a:spcBef>
                <a:spcPts val="0"/>
              </a:spcBef>
              <a:buFont typeface="Wingdings" panose="05000000000000000000" pitchFamily="2" charset="2"/>
              <a:buChar char="§"/>
            </a:pPr>
            <a:r>
              <a:rPr lang="pt-BR" sz="6000" dirty="0">
                <a:solidFill>
                  <a:srgbClr val="024447"/>
                </a:solidFill>
              </a:rPr>
              <a:t>[1994] data certa não-identificada no item;</a:t>
            </a:r>
          </a:p>
          <a:p>
            <a:pPr marL="800100" lvl="1" indent="-342900" algn="just">
              <a:lnSpc>
                <a:spcPct val="170000"/>
              </a:lnSpc>
              <a:spcBef>
                <a:spcPts val="0"/>
              </a:spcBef>
              <a:buFont typeface="Wingdings" panose="05000000000000000000" pitchFamily="2" charset="2"/>
              <a:buChar char="§"/>
            </a:pPr>
            <a:r>
              <a:rPr lang="pt-BR" sz="6000" dirty="0">
                <a:solidFill>
                  <a:srgbClr val="024447"/>
                </a:solidFill>
              </a:rPr>
              <a:t>[entre 1994 e 2006] use intervalos menores de 20 anos. </a:t>
            </a:r>
          </a:p>
          <a:p>
            <a:pPr lvl="1" algn="just">
              <a:lnSpc>
                <a:spcPct val="170000"/>
              </a:lnSpc>
              <a:spcBef>
                <a:spcPts val="0"/>
              </a:spcBef>
            </a:pPr>
            <a:endParaRPr lang="pt-BR" sz="6000" dirty="0">
              <a:solidFill>
                <a:srgbClr val="024447"/>
              </a:solidFill>
            </a:endParaRPr>
          </a:p>
          <a:p>
            <a:pPr lvl="1" algn="just"/>
            <a:r>
              <a:rPr lang="pt-BR" sz="6000" b="1" u="sng" dirty="0">
                <a:solidFill>
                  <a:srgbClr val="024447"/>
                </a:solidFill>
              </a:rPr>
              <a:t>Exemplo:</a:t>
            </a:r>
          </a:p>
          <a:p>
            <a:pPr lvl="1" algn="just"/>
            <a:r>
              <a:rPr lang="pt-BR" sz="6000" dirty="0">
                <a:solidFill>
                  <a:srgbClr val="024447"/>
                </a:solidFill>
              </a:rPr>
              <a:t>SPENDOLINI, Michael J. </a:t>
            </a:r>
            <a:r>
              <a:rPr lang="pt-BR" sz="6000" b="1" dirty="0">
                <a:solidFill>
                  <a:srgbClr val="024447"/>
                </a:solidFill>
              </a:rPr>
              <a:t>Benchmarking</a:t>
            </a:r>
            <a:r>
              <a:rPr lang="pt-BR" sz="6000" dirty="0">
                <a:solidFill>
                  <a:srgbClr val="024447"/>
                </a:solidFill>
              </a:rPr>
              <a:t>. São Paulo: Makron Books, [1994]. 226 p.</a:t>
            </a:r>
          </a:p>
          <a:p>
            <a:endParaRPr lang="pt-BR" dirty="0"/>
          </a:p>
        </p:txBody>
      </p:sp>
    </p:spTree>
    <p:extLst>
      <p:ext uri="{BB962C8B-B14F-4D97-AF65-F5344CB8AC3E}">
        <p14:creationId xmlns:p14="http://schemas.microsoft.com/office/powerpoint/2010/main" val="5484198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7E1921-B3E1-49DC-9FFC-8136CA49B2B7}"/>
              </a:ext>
            </a:extLst>
          </p:cNvPr>
          <p:cNvSpPr>
            <a:spLocks noGrp="1"/>
          </p:cNvSpPr>
          <p:nvPr>
            <p:ph type="title"/>
          </p:nvPr>
        </p:nvSpPr>
        <p:spPr>
          <a:xfrm>
            <a:off x="675164" y="958897"/>
            <a:ext cx="7886700" cy="766800"/>
          </a:xfrm>
        </p:spPr>
        <p:txBody>
          <a:bodyPr>
            <a:normAutofit fontScale="90000"/>
          </a:bodyPr>
          <a:lstStyle/>
          <a:p>
            <a:r>
              <a:rPr lang="pt-BR" dirty="0">
                <a:effectLst>
                  <a:outerShdw blurRad="38100" dist="38100" dir="2700000" algn="tl">
                    <a:srgbClr val="000000">
                      <a:alpha val="43137"/>
                    </a:srgbClr>
                  </a:outerShdw>
                </a:effectLst>
              </a:rPr>
              <a:t>ELEMENTOS ESSENCIAIS: </a:t>
            </a:r>
            <a:br>
              <a:rPr lang="pt-BR" dirty="0">
                <a:effectLst>
                  <a:outerShdw blurRad="38100" dist="38100" dir="2700000" algn="tl">
                    <a:srgbClr val="000000">
                      <a:alpha val="43137"/>
                    </a:srgbClr>
                  </a:outerShdw>
                </a:effectLst>
              </a:rPr>
            </a:br>
            <a:r>
              <a:rPr lang="pt-BR" dirty="0">
                <a:effectLst>
                  <a:outerShdw blurRad="38100" dist="38100" dir="2700000" algn="tl">
                    <a:srgbClr val="000000">
                      <a:alpha val="43137"/>
                    </a:srgbClr>
                  </a:outerShdw>
                </a:effectLst>
              </a:rPr>
              <a:t>DATA</a:t>
            </a:r>
          </a:p>
        </p:txBody>
      </p:sp>
      <p:sp>
        <p:nvSpPr>
          <p:cNvPr id="3" name="Espaço Reservado para Texto 2">
            <a:extLst>
              <a:ext uri="{FF2B5EF4-FFF2-40B4-BE49-F238E27FC236}">
                <a16:creationId xmlns:a16="http://schemas.microsoft.com/office/drawing/2014/main" id="{A6DBB3DD-996D-47EA-97C3-1C9F125AC459}"/>
              </a:ext>
            </a:extLst>
          </p:cNvPr>
          <p:cNvSpPr>
            <a:spLocks noGrp="1"/>
          </p:cNvSpPr>
          <p:nvPr>
            <p:ph type="body" idx="1"/>
          </p:nvPr>
        </p:nvSpPr>
        <p:spPr>
          <a:xfrm>
            <a:off x="675164" y="2015839"/>
            <a:ext cx="7886700" cy="2826321"/>
          </a:xfrm>
        </p:spPr>
        <p:txBody>
          <a:bodyPr>
            <a:normAutofit/>
          </a:bodyPr>
          <a:lstStyle/>
          <a:p>
            <a:pPr marL="342900" indent="-342900" algn="just">
              <a:lnSpc>
                <a:spcPct val="150000"/>
              </a:lnSpc>
              <a:spcBef>
                <a:spcPts val="0"/>
              </a:spcBef>
              <a:buFont typeface="Wingdings" panose="05000000000000000000" pitchFamily="2" charset="2"/>
              <a:buChar char="q"/>
            </a:pPr>
            <a:r>
              <a:rPr lang="pt-BR" sz="1700" dirty="0"/>
              <a:t>Os meses devem ser indicados de forma abreviada, no idioma original da publicação. Todos os meses são abreviados pelas três primeiras letras, com exceção do mês de maio que deve ser escrito por completo.</a:t>
            </a:r>
          </a:p>
          <a:p>
            <a:pPr algn="just">
              <a:lnSpc>
                <a:spcPct val="150000"/>
              </a:lnSpc>
              <a:spcBef>
                <a:spcPts val="0"/>
              </a:spcBef>
            </a:pPr>
            <a:endParaRPr lang="pt-BR" sz="1700" dirty="0"/>
          </a:p>
          <a:p>
            <a:pPr algn="just">
              <a:lnSpc>
                <a:spcPct val="100000"/>
              </a:lnSpc>
              <a:spcBef>
                <a:spcPts val="0"/>
              </a:spcBef>
            </a:pPr>
            <a:r>
              <a:rPr lang="pt-BR" sz="1700" b="1" u="sng" dirty="0"/>
              <a:t>Exemplo:</a:t>
            </a:r>
            <a:endParaRPr lang="pt-BR" sz="1700" dirty="0"/>
          </a:p>
          <a:p>
            <a:pPr algn="l">
              <a:lnSpc>
                <a:spcPct val="100000"/>
              </a:lnSpc>
              <a:spcBef>
                <a:spcPts val="0"/>
              </a:spcBef>
            </a:pPr>
            <a:r>
              <a:rPr lang="pt-BR" sz="1700" dirty="0"/>
              <a:t>MAURA, A. S. de. Direito e habitação nas classes de baixa renda. </a:t>
            </a:r>
            <a:r>
              <a:rPr lang="pt-BR" sz="1700" b="1" dirty="0"/>
              <a:t>Ciência &amp; Trópicos</a:t>
            </a:r>
            <a:r>
              <a:rPr lang="pt-BR" sz="1700" dirty="0"/>
              <a:t>, Recife, PE, v. 11, n. 1, p. 71-78, jan./jun. 1983.</a:t>
            </a:r>
          </a:p>
          <a:p>
            <a:endParaRPr lang="pt-BR" dirty="0"/>
          </a:p>
        </p:txBody>
      </p:sp>
    </p:spTree>
    <p:extLst>
      <p:ext uri="{BB962C8B-B14F-4D97-AF65-F5344CB8AC3E}">
        <p14:creationId xmlns:p14="http://schemas.microsoft.com/office/powerpoint/2010/main" val="21134612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325F94-5D32-4A86-8CF9-1762F5EDC5E4}"/>
              </a:ext>
            </a:extLst>
          </p:cNvPr>
          <p:cNvSpPr>
            <a:spLocks noGrp="1"/>
          </p:cNvSpPr>
          <p:nvPr>
            <p:ph type="title"/>
          </p:nvPr>
        </p:nvSpPr>
        <p:spPr>
          <a:xfrm>
            <a:off x="675164" y="-343333"/>
            <a:ext cx="7886700" cy="1605204"/>
          </a:xfrm>
        </p:spPr>
        <p:txBody>
          <a:bodyPr>
            <a:normAutofit/>
          </a:bodyPr>
          <a:lstStyle/>
          <a:p>
            <a:r>
              <a:rPr lang="pt-BR" sz="4000" dirty="0">
                <a:effectLst>
                  <a:outerShdw blurRad="38100" dist="38100" dir="2700000" algn="tl">
                    <a:srgbClr val="000000">
                      <a:alpha val="43137"/>
                    </a:srgbClr>
                  </a:outerShdw>
                </a:effectLst>
              </a:rPr>
              <a:t>MODELOS DE REFERÊNCIA</a:t>
            </a:r>
          </a:p>
        </p:txBody>
      </p:sp>
      <p:sp>
        <p:nvSpPr>
          <p:cNvPr id="3" name="Espaço Reservado para Texto 2">
            <a:extLst>
              <a:ext uri="{FF2B5EF4-FFF2-40B4-BE49-F238E27FC236}">
                <a16:creationId xmlns:a16="http://schemas.microsoft.com/office/drawing/2014/main" id="{3F14229E-FCE2-4276-8704-1758D8CC9C4D}"/>
              </a:ext>
            </a:extLst>
          </p:cNvPr>
          <p:cNvSpPr>
            <a:spLocks noGrp="1"/>
          </p:cNvSpPr>
          <p:nvPr>
            <p:ph type="body" idx="1"/>
          </p:nvPr>
        </p:nvSpPr>
        <p:spPr>
          <a:xfrm>
            <a:off x="675164" y="2015838"/>
            <a:ext cx="8168400" cy="5180400"/>
          </a:xfrm>
        </p:spPr>
        <p:txBody>
          <a:bodyPr>
            <a:noAutofit/>
          </a:bodyPr>
          <a:lstStyle/>
          <a:p>
            <a:pPr marL="285750" indent="-285750" algn="l">
              <a:lnSpc>
                <a:spcPct val="170000"/>
              </a:lnSpc>
              <a:spcBef>
                <a:spcPts val="0"/>
              </a:spcBef>
              <a:buFont typeface="Wingdings" panose="05000000000000000000" pitchFamily="2" charset="2"/>
              <a:buChar char="q"/>
            </a:pPr>
            <a:r>
              <a:rPr lang="pt-BR" sz="1700" dirty="0"/>
              <a:t>A seguir, os seguintes modelos de referência serão apresentados no formato físico e digital:</a:t>
            </a:r>
          </a:p>
          <a:p>
            <a:pPr marL="742950" lvl="1" indent="-285750">
              <a:lnSpc>
                <a:spcPct val="170000"/>
              </a:lnSpc>
              <a:spcBef>
                <a:spcPts val="0"/>
              </a:spcBef>
              <a:buFont typeface="Wingdings" panose="05000000000000000000" pitchFamily="2" charset="2"/>
              <a:buChar char="§"/>
            </a:pPr>
            <a:r>
              <a:rPr lang="pt-BR" sz="1700" dirty="0">
                <a:solidFill>
                  <a:srgbClr val="024447"/>
                </a:solidFill>
              </a:rPr>
              <a:t>Obra monográfica (manual, guia, catálogo, enciclopédia, dicionário etc.);</a:t>
            </a:r>
          </a:p>
          <a:p>
            <a:pPr marL="742950" lvl="1" indent="-285750">
              <a:lnSpc>
                <a:spcPct val="170000"/>
              </a:lnSpc>
              <a:spcBef>
                <a:spcPts val="0"/>
              </a:spcBef>
              <a:buFont typeface="Wingdings" panose="05000000000000000000" pitchFamily="2" charset="2"/>
              <a:buChar char="§"/>
            </a:pPr>
            <a:r>
              <a:rPr lang="pt-BR" sz="1700" dirty="0">
                <a:solidFill>
                  <a:srgbClr val="024447"/>
                </a:solidFill>
              </a:rPr>
              <a:t>Trabalhos acadêmicos (teses, dissertações, entre outros);</a:t>
            </a:r>
          </a:p>
          <a:p>
            <a:pPr marL="742950" lvl="1" indent="-285750">
              <a:lnSpc>
                <a:spcPct val="170000"/>
              </a:lnSpc>
              <a:spcBef>
                <a:spcPts val="0"/>
              </a:spcBef>
              <a:buFont typeface="Wingdings" panose="05000000000000000000" pitchFamily="2" charset="2"/>
              <a:buChar char="§"/>
            </a:pPr>
            <a:r>
              <a:rPr lang="pt-BR" sz="1700" dirty="0">
                <a:solidFill>
                  <a:srgbClr val="024447"/>
                </a:solidFill>
              </a:rPr>
              <a:t>Publicação periódica;</a:t>
            </a:r>
          </a:p>
          <a:p>
            <a:pPr marL="742950" lvl="1" indent="-285750">
              <a:lnSpc>
                <a:spcPct val="170000"/>
              </a:lnSpc>
              <a:spcBef>
                <a:spcPts val="0"/>
              </a:spcBef>
              <a:buFont typeface="Wingdings" panose="05000000000000000000" pitchFamily="2" charset="2"/>
              <a:buChar char="§"/>
            </a:pPr>
            <a:r>
              <a:rPr lang="pt-BR" sz="1700" dirty="0">
                <a:solidFill>
                  <a:srgbClr val="024447"/>
                </a:solidFill>
              </a:rPr>
              <a:t>Documento de eventos;</a:t>
            </a:r>
          </a:p>
          <a:p>
            <a:pPr marL="742950" lvl="1" indent="-285750">
              <a:lnSpc>
                <a:spcPct val="170000"/>
              </a:lnSpc>
              <a:spcBef>
                <a:spcPts val="0"/>
              </a:spcBef>
              <a:buFont typeface="Wingdings" panose="05000000000000000000" pitchFamily="2" charset="2"/>
              <a:buChar char="§"/>
            </a:pPr>
            <a:r>
              <a:rPr lang="pt-BR" sz="1700" dirty="0">
                <a:solidFill>
                  <a:srgbClr val="024447"/>
                </a:solidFill>
              </a:rPr>
              <a:t>Materiais consultados em redes sociais e YouTube;</a:t>
            </a:r>
          </a:p>
          <a:p>
            <a:pPr marL="742950" lvl="1" indent="-285750">
              <a:lnSpc>
                <a:spcPct val="170000"/>
              </a:lnSpc>
              <a:spcBef>
                <a:spcPts val="0"/>
              </a:spcBef>
              <a:buFont typeface="Wingdings" panose="05000000000000000000" pitchFamily="2" charset="2"/>
              <a:buChar char="§"/>
            </a:pPr>
            <a:r>
              <a:rPr lang="pt-BR" sz="1700" dirty="0">
                <a:solidFill>
                  <a:srgbClr val="024447"/>
                </a:solidFill>
              </a:rPr>
              <a:t>Documentos jurídicos.</a:t>
            </a:r>
          </a:p>
        </p:txBody>
      </p:sp>
    </p:spTree>
    <p:extLst>
      <p:ext uri="{BB962C8B-B14F-4D97-AF65-F5344CB8AC3E}">
        <p14:creationId xmlns:p14="http://schemas.microsoft.com/office/powerpoint/2010/main" val="1605490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B19E6C-DC78-4591-BE78-1749020A2FFC}"/>
              </a:ext>
            </a:extLst>
          </p:cNvPr>
          <p:cNvSpPr>
            <a:spLocks noGrp="1"/>
          </p:cNvSpPr>
          <p:nvPr>
            <p:ph type="title"/>
          </p:nvPr>
        </p:nvSpPr>
        <p:spPr>
          <a:xfrm>
            <a:off x="675164" y="-343333"/>
            <a:ext cx="7886700" cy="1605204"/>
          </a:xfrm>
        </p:spPr>
        <p:txBody>
          <a:bodyPr>
            <a:normAutofit/>
          </a:bodyPr>
          <a:lstStyle/>
          <a:p>
            <a:r>
              <a:rPr lang="pt-BR" sz="4000" dirty="0">
                <a:effectLst>
                  <a:outerShdw blurRad="38100" dist="38100" dir="2700000" algn="tl">
                    <a:srgbClr val="000000">
                      <a:alpha val="43137"/>
                    </a:srgbClr>
                  </a:outerShdw>
                </a:effectLst>
              </a:rPr>
              <a:t>OBRA MONOGRÁFICA</a:t>
            </a:r>
          </a:p>
        </p:txBody>
      </p:sp>
      <p:sp>
        <p:nvSpPr>
          <p:cNvPr id="3" name="Espaço Reservado para Texto 2">
            <a:extLst>
              <a:ext uri="{FF2B5EF4-FFF2-40B4-BE49-F238E27FC236}">
                <a16:creationId xmlns:a16="http://schemas.microsoft.com/office/drawing/2014/main" id="{AF5676D1-7C28-43E7-AC6D-FC9738269043}"/>
              </a:ext>
            </a:extLst>
          </p:cNvPr>
          <p:cNvSpPr>
            <a:spLocks noGrp="1"/>
          </p:cNvSpPr>
          <p:nvPr>
            <p:ph type="body" idx="1"/>
          </p:nvPr>
        </p:nvSpPr>
        <p:spPr>
          <a:xfrm>
            <a:off x="675164" y="2015840"/>
            <a:ext cx="8168400" cy="5180400"/>
          </a:xfrm>
        </p:spPr>
        <p:txBody>
          <a:bodyPr>
            <a:normAutofit/>
          </a:bodyPr>
          <a:lstStyle/>
          <a:p>
            <a:pPr marL="342900" indent="-342900" algn="just">
              <a:lnSpc>
                <a:spcPct val="150000"/>
              </a:lnSpc>
              <a:spcBef>
                <a:spcPts val="0"/>
              </a:spcBef>
              <a:buFont typeface="Wingdings" panose="05000000000000000000" pitchFamily="2" charset="2"/>
              <a:buChar char="q"/>
            </a:pPr>
            <a:r>
              <a:rPr lang="pt-BR" sz="1700" dirty="0"/>
              <a:t>Os elementos essenciais são: autor(es), título/subtítulo (da parte e/ou da obra como um todo), edição, local, editora e data de publicação.</a:t>
            </a:r>
          </a:p>
          <a:p>
            <a:pPr algn="just"/>
            <a:endParaRPr lang="pt-BR" sz="1700" b="1" u="sng" dirty="0"/>
          </a:p>
          <a:p>
            <a:pPr algn="just"/>
            <a:r>
              <a:rPr lang="pt-BR" sz="1700" b="1" u="sng" dirty="0"/>
              <a:t>Exemplo:</a:t>
            </a:r>
            <a:endParaRPr lang="pt-BR" sz="1700" dirty="0"/>
          </a:p>
          <a:p>
            <a:pPr algn="l">
              <a:lnSpc>
                <a:spcPct val="100000"/>
              </a:lnSpc>
              <a:spcBef>
                <a:spcPts val="0"/>
              </a:spcBef>
            </a:pPr>
            <a:r>
              <a:rPr lang="en-US" sz="1700" dirty="0"/>
              <a:t>KOTLER, Philip. </a:t>
            </a:r>
            <a:r>
              <a:rPr lang="en-US" sz="1700" b="1" dirty="0"/>
              <a:t>Marketing</a:t>
            </a:r>
            <a:r>
              <a:rPr lang="en-US" sz="1700" dirty="0"/>
              <a:t>. São Paulo, SP: Atlas, 1985. 596 p.</a:t>
            </a:r>
          </a:p>
          <a:p>
            <a:pPr algn="just">
              <a:lnSpc>
                <a:spcPct val="150000"/>
              </a:lnSpc>
              <a:spcBef>
                <a:spcPts val="0"/>
              </a:spcBef>
            </a:pPr>
            <a:endParaRPr lang="en-US" sz="1700" dirty="0"/>
          </a:p>
          <a:p>
            <a:pPr algn="just"/>
            <a:r>
              <a:rPr lang="pt-BR" sz="1700" b="1" u="sng" dirty="0"/>
              <a:t>Exemplo em meio eletrônico:</a:t>
            </a:r>
          </a:p>
          <a:p>
            <a:pPr algn="l">
              <a:lnSpc>
                <a:spcPct val="100000"/>
              </a:lnSpc>
              <a:spcBef>
                <a:spcPts val="0"/>
              </a:spcBef>
            </a:pPr>
            <a:r>
              <a:rPr lang="en-US" sz="1700" dirty="0"/>
              <a:t>KOTLER, Philip. </a:t>
            </a:r>
            <a:r>
              <a:rPr lang="en-US" sz="1700" b="1" dirty="0"/>
              <a:t>Marketing</a:t>
            </a:r>
            <a:r>
              <a:rPr lang="en-US" sz="1700" dirty="0"/>
              <a:t>. São Paulo, SP: Atlas, 1985. 596 p. Disponível </a:t>
            </a:r>
            <a:r>
              <a:rPr lang="en-US" sz="1700" dirty="0" err="1"/>
              <a:t>em</a:t>
            </a:r>
            <a:r>
              <a:rPr lang="en-US" sz="1700" dirty="0"/>
              <a:t>: &lt;LINK DO MATERIAL&gt;. </a:t>
            </a:r>
            <a:r>
              <a:rPr lang="en-US" sz="1700" dirty="0" err="1"/>
              <a:t>Acesso</a:t>
            </a:r>
            <a:r>
              <a:rPr lang="en-US" sz="1700" dirty="0"/>
              <a:t> </a:t>
            </a:r>
            <a:r>
              <a:rPr lang="en-US" sz="1700" dirty="0" err="1"/>
              <a:t>em</a:t>
            </a:r>
            <a:r>
              <a:rPr lang="en-US" sz="1700" dirty="0"/>
              <a:t>: </a:t>
            </a:r>
            <a:r>
              <a:rPr lang="pt-BR" sz="1700" dirty="0"/>
              <a:t>22 ago. 2017.</a:t>
            </a:r>
          </a:p>
          <a:p>
            <a:pPr algn="just"/>
            <a:endParaRPr lang="pt-BR" dirty="0"/>
          </a:p>
        </p:txBody>
      </p:sp>
    </p:spTree>
    <p:extLst>
      <p:ext uri="{BB962C8B-B14F-4D97-AF65-F5344CB8AC3E}">
        <p14:creationId xmlns:p14="http://schemas.microsoft.com/office/powerpoint/2010/main" val="25140495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473FBD-EC38-475A-8508-63921084108E}"/>
              </a:ext>
            </a:extLst>
          </p:cNvPr>
          <p:cNvSpPr>
            <a:spLocks noGrp="1"/>
          </p:cNvSpPr>
          <p:nvPr>
            <p:ph type="title"/>
          </p:nvPr>
        </p:nvSpPr>
        <p:spPr>
          <a:xfrm>
            <a:off x="675164" y="-343333"/>
            <a:ext cx="7886700" cy="1605204"/>
          </a:xfrm>
        </p:spPr>
        <p:txBody>
          <a:bodyPr>
            <a:normAutofit/>
          </a:bodyPr>
          <a:lstStyle/>
          <a:p>
            <a:pPr>
              <a:lnSpc>
                <a:spcPct val="100000"/>
              </a:lnSpc>
            </a:pPr>
            <a:r>
              <a:rPr lang="pt-BR" sz="4000" dirty="0">
                <a:effectLst>
                  <a:outerShdw blurRad="38100" dist="38100" dir="2700000" algn="tl">
                    <a:srgbClr val="000000">
                      <a:alpha val="43137"/>
                    </a:srgbClr>
                  </a:outerShdw>
                </a:effectLst>
              </a:rPr>
              <a:t>PARTE DE OBRA MONOGRÁFICA</a:t>
            </a:r>
          </a:p>
        </p:txBody>
      </p:sp>
      <p:sp>
        <p:nvSpPr>
          <p:cNvPr id="3" name="Espaço Reservado para Texto 2">
            <a:extLst>
              <a:ext uri="{FF2B5EF4-FFF2-40B4-BE49-F238E27FC236}">
                <a16:creationId xmlns:a16="http://schemas.microsoft.com/office/drawing/2014/main" id="{3751C4A3-A48A-4900-97BD-DE9B62D51929}"/>
              </a:ext>
            </a:extLst>
          </p:cNvPr>
          <p:cNvSpPr>
            <a:spLocks noGrp="1"/>
          </p:cNvSpPr>
          <p:nvPr>
            <p:ph type="body" idx="1"/>
          </p:nvPr>
        </p:nvSpPr>
        <p:spPr>
          <a:xfrm>
            <a:off x="675164" y="2015839"/>
            <a:ext cx="8168400" cy="5180400"/>
          </a:xfrm>
        </p:spPr>
        <p:txBody>
          <a:bodyPr>
            <a:normAutofit fontScale="25000" lnSpcReduction="20000"/>
          </a:bodyPr>
          <a:lstStyle/>
          <a:p>
            <a:pPr marL="342900" indent="-342900" algn="just">
              <a:lnSpc>
                <a:spcPct val="170000"/>
              </a:lnSpc>
              <a:spcBef>
                <a:spcPts val="0"/>
              </a:spcBef>
              <a:buFont typeface="Wingdings" panose="05000000000000000000" pitchFamily="2" charset="2"/>
              <a:buChar char="q"/>
            </a:pPr>
            <a:r>
              <a:rPr lang="pt-BR" sz="6000" dirty="0"/>
              <a:t>Inclui capítulo, volume, fragmento e outras partes de uma obra, com autor (es) e/ou título próprios. Os elementos essenciais são: autor (es), título da parte, seguidos da expressão “In:” e da referência completa da obra monográfica no todo. No final da referência, devemos informar a paginação ou outra forma de individualizar a parte referenciada.</a:t>
            </a:r>
          </a:p>
          <a:p>
            <a:pPr algn="just">
              <a:lnSpc>
                <a:spcPct val="170000"/>
              </a:lnSpc>
              <a:spcBef>
                <a:spcPts val="0"/>
              </a:spcBef>
            </a:pPr>
            <a:endParaRPr lang="pt-BR" sz="6000" dirty="0"/>
          </a:p>
          <a:p>
            <a:pPr algn="just"/>
            <a:r>
              <a:rPr lang="pt-BR" sz="6000" b="1" u="sng" dirty="0"/>
              <a:t>Exemplo:</a:t>
            </a:r>
            <a:endParaRPr lang="pt-BR" sz="6000" dirty="0"/>
          </a:p>
          <a:p>
            <a:pPr algn="l">
              <a:lnSpc>
                <a:spcPct val="120000"/>
              </a:lnSpc>
              <a:spcBef>
                <a:spcPts val="0"/>
              </a:spcBef>
            </a:pPr>
            <a:r>
              <a:rPr lang="pt-BR" sz="6000" dirty="0"/>
              <a:t>ROSENDAHL, Zeni. O sagrado e o espaço. In: CASTRO, Iná Elias de; GOMES, Paulo César da Costa; CORRÊA, Roberto Lobato (Org.). </a:t>
            </a:r>
            <a:r>
              <a:rPr lang="pt-BR" sz="6000" b="1" dirty="0"/>
              <a:t>Explorações geográficas</a:t>
            </a:r>
            <a:r>
              <a:rPr lang="pt-BR" sz="6000" dirty="0"/>
              <a:t>: percursos no fim do século. Rio de Janeiro: Bertrand Brasil, 1997. cap. 3, p. 119-154.</a:t>
            </a:r>
          </a:p>
          <a:p>
            <a:pPr algn="just">
              <a:lnSpc>
                <a:spcPct val="170000"/>
              </a:lnSpc>
              <a:spcBef>
                <a:spcPts val="0"/>
              </a:spcBef>
            </a:pPr>
            <a:endParaRPr lang="en-US" sz="6000" dirty="0"/>
          </a:p>
          <a:p>
            <a:pPr algn="just"/>
            <a:r>
              <a:rPr lang="pt-BR" sz="6000" b="1" u="sng" dirty="0"/>
              <a:t>Exemplo em meio eletrônico:</a:t>
            </a:r>
          </a:p>
          <a:p>
            <a:pPr algn="l">
              <a:lnSpc>
                <a:spcPct val="120000"/>
              </a:lnSpc>
              <a:spcBef>
                <a:spcPts val="0"/>
              </a:spcBef>
            </a:pPr>
            <a:r>
              <a:rPr lang="pt-BR" sz="6000" dirty="0"/>
              <a:t>ROSENDAHL, Zeni. O sagrado e o espaço. In: CASTRO, Iná Elias de; GOMES, Paulo César da Costa; CORRÊA, Roberto Lobato (Org.). </a:t>
            </a:r>
            <a:r>
              <a:rPr lang="pt-BR" sz="6000" b="1" dirty="0"/>
              <a:t>Explorações geográficas</a:t>
            </a:r>
            <a:r>
              <a:rPr lang="pt-BR" sz="6000" dirty="0"/>
              <a:t>: percursos no fim do século. Rio de Janeiro: Bertrand Brasil, 1997. cap. 3, p. 119-154.</a:t>
            </a:r>
            <a:endParaRPr lang="en-US" sz="6000" dirty="0"/>
          </a:p>
          <a:p>
            <a:pPr algn="l">
              <a:lnSpc>
                <a:spcPct val="120000"/>
              </a:lnSpc>
              <a:spcBef>
                <a:spcPts val="0"/>
              </a:spcBef>
            </a:pPr>
            <a:r>
              <a:rPr lang="en-US" sz="6000" dirty="0"/>
              <a:t>Disponível </a:t>
            </a:r>
            <a:r>
              <a:rPr lang="en-US" sz="6000" dirty="0" err="1"/>
              <a:t>em</a:t>
            </a:r>
            <a:r>
              <a:rPr lang="en-US" sz="6000" dirty="0"/>
              <a:t>: &lt;LINK DO MATERIAL&gt;. </a:t>
            </a:r>
            <a:r>
              <a:rPr lang="en-US" sz="6000" dirty="0" err="1"/>
              <a:t>Acesso</a:t>
            </a:r>
            <a:r>
              <a:rPr lang="en-US" sz="6000" dirty="0"/>
              <a:t> </a:t>
            </a:r>
            <a:r>
              <a:rPr lang="en-US" sz="6000" dirty="0" err="1"/>
              <a:t>em</a:t>
            </a:r>
            <a:r>
              <a:rPr lang="en-US" sz="6000" dirty="0"/>
              <a:t>: </a:t>
            </a:r>
            <a:r>
              <a:rPr lang="pt-BR" sz="6000" dirty="0"/>
              <a:t>23 nov. 2015.</a:t>
            </a:r>
          </a:p>
          <a:p>
            <a:pPr algn="just"/>
            <a:endParaRPr lang="pt-BR" sz="1700" dirty="0"/>
          </a:p>
        </p:txBody>
      </p:sp>
    </p:spTree>
    <p:extLst>
      <p:ext uri="{BB962C8B-B14F-4D97-AF65-F5344CB8AC3E}">
        <p14:creationId xmlns:p14="http://schemas.microsoft.com/office/powerpoint/2010/main" val="36727262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09DCB2-A710-41BD-96E0-3EBC498FD025}"/>
              </a:ext>
            </a:extLst>
          </p:cNvPr>
          <p:cNvSpPr>
            <a:spLocks noGrp="1"/>
          </p:cNvSpPr>
          <p:nvPr>
            <p:ph type="title"/>
          </p:nvPr>
        </p:nvSpPr>
        <p:spPr>
          <a:xfrm>
            <a:off x="675164" y="-343333"/>
            <a:ext cx="7886700" cy="1605204"/>
          </a:xfrm>
        </p:spPr>
        <p:txBody>
          <a:bodyPr>
            <a:normAutofit/>
          </a:bodyPr>
          <a:lstStyle/>
          <a:p>
            <a:r>
              <a:rPr lang="pt-BR" sz="4000" dirty="0">
                <a:effectLst>
                  <a:outerShdw blurRad="38100" dist="38100" dir="2700000" algn="tl">
                    <a:srgbClr val="000000">
                      <a:alpha val="43137"/>
                    </a:srgbClr>
                  </a:outerShdw>
                </a:effectLst>
              </a:rPr>
              <a:t>TRABALHOS ACADÊMICOS</a:t>
            </a:r>
          </a:p>
        </p:txBody>
      </p:sp>
      <p:sp>
        <p:nvSpPr>
          <p:cNvPr id="3" name="Espaço Reservado para Texto 2">
            <a:extLst>
              <a:ext uri="{FF2B5EF4-FFF2-40B4-BE49-F238E27FC236}">
                <a16:creationId xmlns:a16="http://schemas.microsoft.com/office/drawing/2014/main" id="{0E40BAF8-5723-46F0-8BB1-7C6CB918B0C1}"/>
              </a:ext>
            </a:extLst>
          </p:cNvPr>
          <p:cNvSpPr>
            <a:spLocks noGrp="1"/>
          </p:cNvSpPr>
          <p:nvPr>
            <p:ph type="body" idx="1"/>
          </p:nvPr>
        </p:nvSpPr>
        <p:spPr>
          <a:xfrm>
            <a:off x="675164" y="2015837"/>
            <a:ext cx="8168400" cy="5180400"/>
          </a:xfrm>
        </p:spPr>
        <p:txBody>
          <a:bodyPr>
            <a:normAutofit fontScale="47500" lnSpcReduction="20000"/>
          </a:bodyPr>
          <a:lstStyle/>
          <a:p>
            <a:pPr marL="342900" indent="-342900" algn="just">
              <a:lnSpc>
                <a:spcPct val="170000"/>
              </a:lnSpc>
              <a:spcBef>
                <a:spcPts val="0"/>
              </a:spcBef>
              <a:buFont typeface="Wingdings" panose="05000000000000000000" pitchFamily="2" charset="2"/>
              <a:buChar char="q"/>
            </a:pPr>
            <a:r>
              <a:rPr lang="pt-BR" sz="3200" dirty="0"/>
              <a:t>Possui a mesma regra para obras monográficas, com a indicação do tipo de trabalho, entre parênteses, bem como o curso, a instituição acadêmica, cidade e ano. Substitui-se também a expressão “p.” (páginas) por “f”. (folhas).</a:t>
            </a:r>
          </a:p>
          <a:p>
            <a:pPr algn="just">
              <a:lnSpc>
                <a:spcPct val="170000"/>
              </a:lnSpc>
              <a:spcBef>
                <a:spcPts val="0"/>
              </a:spcBef>
            </a:pPr>
            <a:endParaRPr lang="pt-BR" sz="3200" dirty="0"/>
          </a:p>
          <a:p>
            <a:pPr algn="just"/>
            <a:r>
              <a:rPr lang="pt-BR" sz="3200" b="1" u="sng" dirty="0"/>
              <a:t>Exemplo:</a:t>
            </a:r>
            <a:endParaRPr lang="pt-BR" sz="3200" dirty="0"/>
          </a:p>
          <a:p>
            <a:pPr algn="l">
              <a:lnSpc>
                <a:spcPct val="120000"/>
              </a:lnSpc>
              <a:spcBef>
                <a:spcPts val="0"/>
              </a:spcBef>
            </a:pPr>
            <a:r>
              <a:rPr lang="pt-BR" sz="3200" dirty="0"/>
              <a:t>VIANA, André Luciano. </a:t>
            </a:r>
            <a:r>
              <a:rPr lang="pt-BR" sz="3200" b="1" dirty="0"/>
              <a:t>A imagem organizacional construída no discurso corporativo em reportagens da revista Exame</a:t>
            </a:r>
            <a:r>
              <a:rPr lang="pt-BR" sz="3200" dirty="0"/>
              <a:t>: cenografia e </a:t>
            </a:r>
            <a:r>
              <a:rPr lang="pt-BR" sz="3200" dirty="0" err="1"/>
              <a:t>ethos</a:t>
            </a:r>
            <a:r>
              <a:rPr lang="pt-BR" sz="3200" dirty="0"/>
              <a:t> de empresas internacionalizadas. 2012. 149 f. Dissertação (Mestrado em Processos e Manifestações Culturais) – Universidade Feevale, Novo Hamburgo, RS, 2012.</a:t>
            </a:r>
          </a:p>
          <a:p>
            <a:pPr algn="just">
              <a:lnSpc>
                <a:spcPct val="170000"/>
              </a:lnSpc>
              <a:spcBef>
                <a:spcPts val="0"/>
              </a:spcBef>
            </a:pPr>
            <a:endParaRPr lang="en-US" sz="3200" dirty="0"/>
          </a:p>
          <a:p>
            <a:pPr algn="just"/>
            <a:r>
              <a:rPr lang="pt-BR" sz="3200" b="1" u="sng" dirty="0"/>
              <a:t>Exemplo em meio eletrônico:</a:t>
            </a:r>
          </a:p>
          <a:p>
            <a:pPr algn="l">
              <a:lnSpc>
                <a:spcPct val="120000"/>
              </a:lnSpc>
              <a:spcBef>
                <a:spcPts val="0"/>
              </a:spcBef>
            </a:pPr>
            <a:r>
              <a:rPr lang="pt-BR" sz="3200" dirty="0"/>
              <a:t>VIANA, André Luciano. </a:t>
            </a:r>
            <a:r>
              <a:rPr lang="pt-BR" sz="3200" b="1" dirty="0"/>
              <a:t>A imagem organizacional construída no discurso corporativo em reportagens da revista Exame</a:t>
            </a:r>
            <a:r>
              <a:rPr lang="pt-BR" sz="3200" dirty="0"/>
              <a:t>: cenografia e </a:t>
            </a:r>
            <a:r>
              <a:rPr lang="pt-BR" sz="3200" dirty="0" err="1"/>
              <a:t>ethos</a:t>
            </a:r>
            <a:r>
              <a:rPr lang="pt-BR" sz="3200" dirty="0"/>
              <a:t> de empresas internacionalizadas. 2012. 149 f. Dissertação (Mestrado em Processos e Manifestações Culturais) – Universidade Feevale, Novo Hamburgo, RS, 2012. </a:t>
            </a:r>
            <a:r>
              <a:rPr lang="en-US" sz="3200" dirty="0"/>
              <a:t>Disponível </a:t>
            </a:r>
            <a:r>
              <a:rPr lang="en-US" sz="3200" dirty="0" err="1"/>
              <a:t>em</a:t>
            </a:r>
            <a:r>
              <a:rPr lang="en-US" sz="3200" dirty="0"/>
              <a:t>: &lt;LINK DO MATERIAL&gt;. </a:t>
            </a:r>
            <a:r>
              <a:rPr lang="en-US" sz="3200" dirty="0" err="1"/>
              <a:t>Acesso</a:t>
            </a:r>
            <a:r>
              <a:rPr lang="en-US" sz="3200" dirty="0"/>
              <a:t> </a:t>
            </a:r>
            <a:r>
              <a:rPr lang="en-US" sz="3200" dirty="0" err="1"/>
              <a:t>em</a:t>
            </a:r>
            <a:r>
              <a:rPr lang="en-US" sz="3200" dirty="0"/>
              <a:t>: </a:t>
            </a:r>
            <a:r>
              <a:rPr lang="pt-BR" sz="3200" dirty="0"/>
              <a:t>23 nov. 2015.</a:t>
            </a:r>
          </a:p>
          <a:p>
            <a:pPr marL="342900" indent="-342900" algn="just">
              <a:buFont typeface="Wingdings" panose="05000000000000000000" pitchFamily="2" charset="2"/>
              <a:buChar char="q"/>
            </a:pPr>
            <a:endParaRPr lang="pt-BR" dirty="0"/>
          </a:p>
        </p:txBody>
      </p:sp>
    </p:spTree>
    <p:extLst>
      <p:ext uri="{BB962C8B-B14F-4D97-AF65-F5344CB8AC3E}">
        <p14:creationId xmlns:p14="http://schemas.microsoft.com/office/powerpoint/2010/main" val="24156183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A692A5-0651-4871-A19F-9E38698756F0}"/>
              </a:ext>
            </a:extLst>
          </p:cNvPr>
          <p:cNvSpPr>
            <a:spLocks noGrp="1"/>
          </p:cNvSpPr>
          <p:nvPr>
            <p:ph type="title"/>
          </p:nvPr>
        </p:nvSpPr>
        <p:spPr>
          <a:xfrm>
            <a:off x="675164" y="-343333"/>
            <a:ext cx="7886700" cy="1605204"/>
          </a:xfrm>
        </p:spPr>
        <p:txBody>
          <a:bodyPr>
            <a:normAutofit/>
          </a:bodyPr>
          <a:lstStyle/>
          <a:p>
            <a:r>
              <a:rPr lang="pt-BR" sz="4000" dirty="0">
                <a:effectLst>
                  <a:outerShdw blurRad="38100" dist="38100" dir="2700000" algn="tl">
                    <a:srgbClr val="000000">
                      <a:alpha val="43137"/>
                    </a:srgbClr>
                  </a:outerShdw>
                </a:effectLst>
              </a:rPr>
              <a:t>PUBLICAÇÃO PERIÓDICA</a:t>
            </a:r>
          </a:p>
        </p:txBody>
      </p:sp>
      <p:sp>
        <p:nvSpPr>
          <p:cNvPr id="3" name="Espaço Reservado para Texto 2">
            <a:extLst>
              <a:ext uri="{FF2B5EF4-FFF2-40B4-BE49-F238E27FC236}">
                <a16:creationId xmlns:a16="http://schemas.microsoft.com/office/drawing/2014/main" id="{2A4D9D25-EB24-4E9F-880F-01B3178E9E23}"/>
              </a:ext>
            </a:extLst>
          </p:cNvPr>
          <p:cNvSpPr>
            <a:spLocks noGrp="1"/>
          </p:cNvSpPr>
          <p:nvPr>
            <p:ph type="body" idx="1"/>
          </p:nvPr>
        </p:nvSpPr>
        <p:spPr>
          <a:xfrm>
            <a:off x="675164" y="2015839"/>
            <a:ext cx="8168400" cy="5180400"/>
          </a:xfrm>
        </p:spPr>
        <p:txBody>
          <a:bodyPr>
            <a:normAutofit/>
          </a:bodyPr>
          <a:lstStyle/>
          <a:p>
            <a:pPr marL="342900" indent="-342900" algn="just">
              <a:lnSpc>
                <a:spcPct val="150000"/>
              </a:lnSpc>
              <a:spcBef>
                <a:spcPts val="0"/>
              </a:spcBef>
              <a:buFont typeface="Wingdings" panose="05000000000000000000" pitchFamily="2" charset="2"/>
              <a:buChar char="q"/>
            </a:pPr>
            <a:r>
              <a:rPr lang="pt-BR" sz="1700" dirty="0"/>
              <a:t>Os elementos essenciais são: título da revista em caixa alta, local da publicação, data de início e de encerramento da publicação, se houver.</a:t>
            </a:r>
          </a:p>
          <a:p>
            <a:pPr algn="just"/>
            <a:endParaRPr lang="pt-BR" sz="1700" dirty="0"/>
          </a:p>
          <a:p>
            <a:pPr algn="just"/>
            <a:r>
              <a:rPr lang="pt-BR" sz="1700" b="1" u="sng" dirty="0"/>
              <a:t>Exemplo:</a:t>
            </a:r>
            <a:endParaRPr lang="pt-BR" sz="1700" dirty="0"/>
          </a:p>
          <a:p>
            <a:pPr algn="l">
              <a:lnSpc>
                <a:spcPct val="100000"/>
              </a:lnSpc>
              <a:spcBef>
                <a:spcPts val="0"/>
              </a:spcBef>
            </a:pPr>
            <a:r>
              <a:rPr lang="pt-BR" sz="1700" dirty="0"/>
              <a:t>REVISTA GESTÃO E DESENVOLVIMENTO, Novo Hamburgo, RS: Feevale, v. 5, n. 1, jan. 2008. </a:t>
            </a:r>
          </a:p>
          <a:p>
            <a:pPr algn="just">
              <a:lnSpc>
                <a:spcPct val="150000"/>
              </a:lnSpc>
              <a:spcBef>
                <a:spcPts val="0"/>
              </a:spcBef>
            </a:pPr>
            <a:endParaRPr lang="en-US" sz="1700" dirty="0"/>
          </a:p>
          <a:p>
            <a:pPr algn="l"/>
            <a:r>
              <a:rPr lang="pt-BR" sz="1700" b="1" u="sng" dirty="0"/>
              <a:t>Exemplo em meio eletrônico:</a:t>
            </a:r>
          </a:p>
          <a:p>
            <a:pPr algn="l">
              <a:lnSpc>
                <a:spcPct val="100000"/>
              </a:lnSpc>
              <a:spcBef>
                <a:spcPts val="0"/>
              </a:spcBef>
            </a:pPr>
            <a:r>
              <a:rPr lang="pt-BR" sz="1700" dirty="0"/>
              <a:t>REVISTA GESTÃO E DESENVOLVIMENTO, Novo Hamburgo, RS: Feevale, v. 5, n. 1, jan. 2008. </a:t>
            </a:r>
            <a:r>
              <a:rPr lang="en-US" sz="1700" dirty="0"/>
              <a:t>Disponível </a:t>
            </a:r>
            <a:r>
              <a:rPr lang="en-US" sz="1700" dirty="0" err="1"/>
              <a:t>em</a:t>
            </a:r>
            <a:r>
              <a:rPr lang="en-US" sz="1700" dirty="0"/>
              <a:t>: &lt;LINK DO MATERIAL&gt;. </a:t>
            </a:r>
            <a:r>
              <a:rPr lang="en-US" sz="1700" dirty="0" err="1"/>
              <a:t>Acesso</a:t>
            </a:r>
            <a:r>
              <a:rPr lang="en-US" sz="1700" dirty="0"/>
              <a:t> </a:t>
            </a:r>
            <a:r>
              <a:rPr lang="en-US" sz="1700" dirty="0" err="1"/>
              <a:t>em</a:t>
            </a:r>
            <a:r>
              <a:rPr lang="en-US" sz="1700" dirty="0"/>
              <a:t>: </a:t>
            </a:r>
            <a:r>
              <a:rPr lang="pt-BR" sz="1700" dirty="0"/>
              <a:t>15 maio 2011.</a:t>
            </a:r>
          </a:p>
          <a:p>
            <a:pPr algn="just"/>
            <a:endParaRPr lang="pt-BR" dirty="0"/>
          </a:p>
        </p:txBody>
      </p:sp>
    </p:spTree>
    <p:extLst>
      <p:ext uri="{BB962C8B-B14F-4D97-AF65-F5344CB8AC3E}">
        <p14:creationId xmlns:p14="http://schemas.microsoft.com/office/powerpoint/2010/main" val="32842041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BA1C70-6E35-4A56-91BC-F6C1DDB2C1A2}"/>
              </a:ext>
            </a:extLst>
          </p:cNvPr>
          <p:cNvSpPr>
            <a:spLocks noGrp="1"/>
          </p:cNvSpPr>
          <p:nvPr>
            <p:ph type="title"/>
          </p:nvPr>
        </p:nvSpPr>
        <p:spPr>
          <a:xfrm>
            <a:off x="675164" y="-437322"/>
            <a:ext cx="7886700" cy="1605204"/>
          </a:xfrm>
        </p:spPr>
        <p:txBody>
          <a:bodyPr>
            <a:normAutofit/>
          </a:bodyPr>
          <a:lstStyle/>
          <a:p>
            <a:r>
              <a:rPr lang="pt-BR" sz="4000" dirty="0">
                <a:effectLst>
                  <a:outerShdw blurRad="38100" dist="38100" dir="2700000" algn="tl">
                    <a:srgbClr val="000000">
                      <a:alpha val="43137"/>
                    </a:srgbClr>
                  </a:outerShdw>
                </a:effectLst>
              </a:rPr>
              <a:t>ARTIGO DE PUBLICAÇÃO PERIÓDICA</a:t>
            </a:r>
          </a:p>
        </p:txBody>
      </p:sp>
      <p:sp>
        <p:nvSpPr>
          <p:cNvPr id="3" name="Espaço Reservado para Texto 2">
            <a:extLst>
              <a:ext uri="{FF2B5EF4-FFF2-40B4-BE49-F238E27FC236}">
                <a16:creationId xmlns:a16="http://schemas.microsoft.com/office/drawing/2014/main" id="{9BDB5377-8250-49F1-AFB2-2BC829969FDB}"/>
              </a:ext>
            </a:extLst>
          </p:cNvPr>
          <p:cNvSpPr>
            <a:spLocks noGrp="1"/>
          </p:cNvSpPr>
          <p:nvPr>
            <p:ph type="body" idx="1"/>
          </p:nvPr>
        </p:nvSpPr>
        <p:spPr>
          <a:xfrm>
            <a:off x="675164" y="1472500"/>
            <a:ext cx="8168400" cy="5180400"/>
          </a:xfrm>
        </p:spPr>
        <p:txBody>
          <a:bodyPr>
            <a:normAutofit fontScale="25000" lnSpcReduction="20000"/>
          </a:bodyPr>
          <a:lstStyle/>
          <a:p>
            <a:pPr marL="342900" indent="-342900" algn="just">
              <a:lnSpc>
                <a:spcPct val="170000"/>
              </a:lnSpc>
              <a:spcBef>
                <a:spcPts val="0"/>
              </a:spcBef>
              <a:buFont typeface="Wingdings" panose="05000000000000000000" pitchFamily="2" charset="2"/>
              <a:buChar char="q"/>
            </a:pPr>
            <a:r>
              <a:rPr lang="pt-BR" sz="6400" dirty="0"/>
              <a:t>A ordem dos elementos deve conter: autor(es), título da parte, do artigo ou da matéria, título da publicação, local, de publicação, numeração correspondente ao volume e/ou ano, fascículo ou número, paginação inicial e final, quando se tratar de artigo ou matéria, data ou intervalo de publicação e particularidades que identificam a parte (se houver).</a:t>
            </a:r>
          </a:p>
          <a:p>
            <a:pPr algn="just">
              <a:lnSpc>
                <a:spcPct val="170000"/>
              </a:lnSpc>
              <a:spcBef>
                <a:spcPts val="0"/>
              </a:spcBef>
            </a:pPr>
            <a:endParaRPr lang="pt-BR" sz="6400" dirty="0"/>
          </a:p>
          <a:p>
            <a:pPr algn="just"/>
            <a:r>
              <a:rPr lang="pt-BR" sz="6400" b="1" u="sng" dirty="0"/>
              <a:t>Exemplo:</a:t>
            </a:r>
            <a:endParaRPr lang="pt-BR" sz="6400" dirty="0"/>
          </a:p>
          <a:p>
            <a:pPr algn="l">
              <a:lnSpc>
                <a:spcPct val="120000"/>
              </a:lnSpc>
              <a:spcBef>
                <a:spcPts val="0"/>
              </a:spcBef>
            </a:pPr>
            <a:r>
              <a:rPr lang="pt-BR" sz="6400" dirty="0"/>
              <a:t>PRODANOV, Cleber C.; FREITAS, Ernani Cesar de. Inovação e conhecimento: desafios e práticas institucionais. </a:t>
            </a:r>
            <a:r>
              <a:rPr lang="pt-BR" sz="6400" b="1" dirty="0"/>
              <a:t>Gestão e Desenvolvimento</a:t>
            </a:r>
            <a:r>
              <a:rPr lang="pt-BR" sz="6400" dirty="0"/>
              <a:t>, Novo Hamburgo, RS, v. 4, n. 2, p. 11-22, ago. 2007.</a:t>
            </a:r>
          </a:p>
          <a:p>
            <a:pPr algn="l">
              <a:lnSpc>
                <a:spcPct val="170000"/>
              </a:lnSpc>
              <a:spcBef>
                <a:spcPts val="0"/>
              </a:spcBef>
            </a:pPr>
            <a:endParaRPr lang="en-US" sz="6400" dirty="0"/>
          </a:p>
          <a:p>
            <a:pPr algn="just"/>
            <a:r>
              <a:rPr lang="pt-BR" sz="6400" b="1" u="sng" dirty="0"/>
              <a:t>Exemplo em meio eletrônico:</a:t>
            </a:r>
          </a:p>
          <a:p>
            <a:pPr algn="l">
              <a:lnSpc>
                <a:spcPct val="120000"/>
              </a:lnSpc>
              <a:spcBef>
                <a:spcPts val="0"/>
              </a:spcBef>
            </a:pPr>
            <a:r>
              <a:rPr lang="pt-BR" sz="6400" dirty="0"/>
              <a:t>PRODANOV, Cleber C.; FREITAS, Ernani Cesar de. Inovação e conhecimento: desafios e práticas institucionais. </a:t>
            </a:r>
            <a:r>
              <a:rPr lang="pt-BR" sz="6400" b="1" dirty="0"/>
              <a:t>Gestão e Desenvolvimento</a:t>
            </a:r>
            <a:r>
              <a:rPr lang="pt-BR" sz="6400" dirty="0"/>
              <a:t>, Novo Hamburgo, RS, v. 4, n. 2, p. 11-22, ago. 2007. </a:t>
            </a:r>
            <a:r>
              <a:rPr lang="en-US" sz="6400" dirty="0"/>
              <a:t>Disponível </a:t>
            </a:r>
            <a:r>
              <a:rPr lang="en-US" sz="6400" dirty="0" err="1"/>
              <a:t>em</a:t>
            </a:r>
            <a:r>
              <a:rPr lang="en-US" sz="6400" dirty="0"/>
              <a:t>: &lt;LINK DO MATERIAL&gt;. </a:t>
            </a:r>
            <a:r>
              <a:rPr lang="en-US" sz="6400" dirty="0" err="1"/>
              <a:t>Acesso</a:t>
            </a:r>
            <a:r>
              <a:rPr lang="en-US" sz="6400" dirty="0"/>
              <a:t> </a:t>
            </a:r>
            <a:r>
              <a:rPr lang="en-US" sz="6400" dirty="0" err="1"/>
              <a:t>em</a:t>
            </a:r>
            <a:r>
              <a:rPr lang="en-US" sz="6400" dirty="0"/>
              <a:t>: </a:t>
            </a:r>
            <a:r>
              <a:rPr lang="pt-BR" sz="6400" dirty="0"/>
              <a:t>13 jul. 2014.</a:t>
            </a:r>
          </a:p>
          <a:p>
            <a:pPr algn="just">
              <a:lnSpc>
                <a:spcPct val="150000"/>
              </a:lnSpc>
              <a:spcBef>
                <a:spcPts val="0"/>
              </a:spcBef>
            </a:pPr>
            <a:endParaRPr lang="pt-BR" sz="1700" dirty="0"/>
          </a:p>
        </p:txBody>
      </p:sp>
    </p:spTree>
    <p:extLst>
      <p:ext uri="{BB962C8B-B14F-4D97-AF65-F5344CB8AC3E}">
        <p14:creationId xmlns:p14="http://schemas.microsoft.com/office/powerpoint/2010/main" val="26289921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C4551A-5CC0-4CD9-A908-4E4CF68A4ECE}"/>
              </a:ext>
            </a:extLst>
          </p:cNvPr>
          <p:cNvSpPr>
            <a:spLocks noGrp="1"/>
          </p:cNvSpPr>
          <p:nvPr>
            <p:ph type="title"/>
          </p:nvPr>
        </p:nvSpPr>
        <p:spPr>
          <a:xfrm>
            <a:off x="628650" y="-366923"/>
            <a:ext cx="7886700" cy="1605204"/>
          </a:xfrm>
        </p:spPr>
        <p:txBody>
          <a:bodyPr>
            <a:normAutofit/>
          </a:bodyPr>
          <a:lstStyle/>
          <a:p>
            <a:r>
              <a:rPr lang="pt-BR" sz="4000" dirty="0">
                <a:effectLst>
                  <a:outerShdw blurRad="38100" dist="38100" dir="2700000" algn="tl">
                    <a:srgbClr val="000000">
                      <a:alpha val="43137"/>
                    </a:srgbClr>
                  </a:outerShdw>
                </a:effectLst>
              </a:rPr>
              <a:t>DOCUMENTOS DE EVENTOS</a:t>
            </a:r>
          </a:p>
        </p:txBody>
      </p:sp>
      <p:sp>
        <p:nvSpPr>
          <p:cNvPr id="3" name="Espaço Reservado para Texto 2">
            <a:extLst>
              <a:ext uri="{FF2B5EF4-FFF2-40B4-BE49-F238E27FC236}">
                <a16:creationId xmlns:a16="http://schemas.microsoft.com/office/drawing/2014/main" id="{DA384FB6-C081-4E56-9447-C8943140706D}"/>
              </a:ext>
            </a:extLst>
          </p:cNvPr>
          <p:cNvSpPr>
            <a:spLocks noGrp="1"/>
          </p:cNvSpPr>
          <p:nvPr>
            <p:ph type="body" idx="1"/>
          </p:nvPr>
        </p:nvSpPr>
        <p:spPr>
          <a:xfrm>
            <a:off x="628650" y="1677600"/>
            <a:ext cx="8168400" cy="5180400"/>
          </a:xfrm>
        </p:spPr>
        <p:txBody>
          <a:bodyPr>
            <a:normAutofit/>
          </a:bodyPr>
          <a:lstStyle/>
          <a:p>
            <a:pPr marL="342900" indent="-342900" algn="just">
              <a:lnSpc>
                <a:spcPct val="170000"/>
              </a:lnSpc>
              <a:spcBef>
                <a:spcPts val="0"/>
              </a:spcBef>
              <a:buFont typeface="Wingdings" panose="05000000000000000000" pitchFamily="2" charset="2"/>
              <a:buChar char="q"/>
            </a:pPr>
            <a:r>
              <a:rPr lang="pt-BR" sz="1600" dirty="0"/>
              <a:t>Os elementos essenciais são: nome do evento, numeração (se houver), ano e local (cidade) de realização. Na sequência, devemos mencionar o título do documento (anais, atas, tópico temático etc.), seguido dos dados de local de publicação, editora e data da publicação</a:t>
            </a:r>
          </a:p>
          <a:p>
            <a:pPr marL="342900" indent="-342900" algn="just">
              <a:lnSpc>
                <a:spcPct val="150000"/>
              </a:lnSpc>
              <a:spcBef>
                <a:spcPts val="0"/>
              </a:spcBef>
              <a:buFont typeface="Wingdings" panose="05000000000000000000" pitchFamily="2" charset="2"/>
              <a:buChar char="q"/>
            </a:pPr>
            <a:endParaRPr lang="pt-BR" sz="1600" dirty="0"/>
          </a:p>
          <a:p>
            <a:pPr algn="just"/>
            <a:r>
              <a:rPr lang="pt-BR" sz="1600" b="1" u="sng" dirty="0"/>
              <a:t>Exemplo:</a:t>
            </a:r>
            <a:endParaRPr lang="pt-BR" sz="1600" dirty="0"/>
          </a:p>
          <a:p>
            <a:pPr algn="just">
              <a:lnSpc>
                <a:spcPct val="120000"/>
              </a:lnSpc>
              <a:spcBef>
                <a:spcPts val="0"/>
              </a:spcBef>
            </a:pPr>
            <a:r>
              <a:rPr lang="pt-BR" sz="1600" dirty="0"/>
              <a:t>SIMPÓSIO BRASILEIRO DE REDES DE COMPUTADORES, 13., 1995, Belo Horizonte. </a:t>
            </a:r>
            <a:r>
              <a:rPr lang="pt-BR" sz="1600" b="1" dirty="0"/>
              <a:t>Anais... </a:t>
            </a:r>
            <a:r>
              <a:rPr lang="pt-BR" sz="1600" dirty="0"/>
              <a:t>Belo Horizonte: UFMG, 1995. 655 p.</a:t>
            </a:r>
          </a:p>
          <a:p>
            <a:pPr algn="just">
              <a:lnSpc>
                <a:spcPct val="110000"/>
              </a:lnSpc>
              <a:spcBef>
                <a:spcPts val="0"/>
              </a:spcBef>
            </a:pPr>
            <a:endParaRPr lang="en-US" sz="1600" dirty="0"/>
          </a:p>
          <a:p>
            <a:pPr algn="just"/>
            <a:r>
              <a:rPr lang="pt-BR" sz="1600" b="1" u="sng" dirty="0"/>
              <a:t>Exemplo em meio eletrônico:</a:t>
            </a:r>
          </a:p>
          <a:p>
            <a:pPr algn="just">
              <a:lnSpc>
                <a:spcPct val="120000"/>
              </a:lnSpc>
              <a:spcBef>
                <a:spcPts val="0"/>
              </a:spcBef>
            </a:pPr>
            <a:r>
              <a:rPr lang="pt-BR" sz="1600" dirty="0"/>
              <a:t>SIMPÓSIO BRASILEIRO DE REDES DE COMPUTADORES, 13., 1995, Belo Horizonte. </a:t>
            </a:r>
            <a:r>
              <a:rPr lang="pt-BR" sz="1600" b="1" dirty="0"/>
              <a:t>Anais... </a:t>
            </a:r>
            <a:r>
              <a:rPr lang="pt-BR" sz="1600" dirty="0"/>
              <a:t>Belo Horizonte: UFMG, 1995. 655 p. </a:t>
            </a:r>
            <a:r>
              <a:rPr lang="en-US" sz="1600" dirty="0"/>
              <a:t>Disponível </a:t>
            </a:r>
            <a:r>
              <a:rPr lang="en-US" sz="1600" dirty="0" err="1"/>
              <a:t>em</a:t>
            </a:r>
            <a:r>
              <a:rPr lang="en-US" sz="1600" dirty="0"/>
              <a:t>: &lt;LINK DO MATERIAL&gt;. </a:t>
            </a:r>
            <a:r>
              <a:rPr lang="en-US" sz="1600" dirty="0" err="1"/>
              <a:t>Acesso</a:t>
            </a:r>
            <a:r>
              <a:rPr lang="en-US" sz="1600" dirty="0"/>
              <a:t> </a:t>
            </a:r>
            <a:r>
              <a:rPr lang="en-US" sz="1600" dirty="0" err="1"/>
              <a:t>em</a:t>
            </a:r>
            <a:r>
              <a:rPr lang="en-US" sz="1600" dirty="0"/>
              <a:t>: </a:t>
            </a:r>
            <a:r>
              <a:rPr lang="pt-BR" sz="1600" dirty="0"/>
              <a:t>06 out. 2017.</a:t>
            </a:r>
          </a:p>
          <a:p>
            <a:pPr algn="just">
              <a:lnSpc>
                <a:spcPct val="150000"/>
              </a:lnSpc>
              <a:spcBef>
                <a:spcPts val="0"/>
              </a:spcBef>
            </a:pPr>
            <a:endParaRPr lang="pt-BR" sz="1700" dirty="0"/>
          </a:p>
        </p:txBody>
      </p:sp>
    </p:spTree>
    <p:extLst>
      <p:ext uri="{BB962C8B-B14F-4D97-AF65-F5344CB8AC3E}">
        <p14:creationId xmlns:p14="http://schemas.microsoft.com/office/powerpoint/2010/main" val="6238717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2AD28-DF21-4786-9D17-3EE1610FC6BF}"/>
              </a:ext>
            </a:extLst>
          </p:cNvPr>
          <p:cNvSpPr>
            <a:spLocks noGrp="1"/>
          </p:cNvSpPr>
          <p:nvPr>
            <p:ph type="title"/>
          </p:nvPr>
        </p:nvSpPr>
        <p:spPr>
          <a:xfrm>
            <a:off x="675164" y="0"/>
            <a:ext cx="7886700" cy="1605204"/>
          </a:xfrm>
        </p:spPr>
        <p:txBody>
          <a:bodyPr>
            <a:normAutofit/>
          </a:bodyPr>
          <a:lstStyle/>
          <a:p>
            <a:r>
              <a:rPr lang="pt-BR" sz="4000" dirty="0">
                <a:effectLst>
                  <a:outerShdw blurRad="38100" dist="38100" dir="2700000" algn="tl">
                    <a:srgbClr val="000000">
                      <a:alpha val="43137"/>
                    </a:srgbClr>
                  </a:outerShdw>
                </a:effectLst>
              </a:rPr>
              <a:t>TRABALHO APRESENTADO EM EVENTO</a:t>
            </a:r>
          </a:p>
        </p:txBody>
      </p:sp>
      <p:sp>
        <p:nvSpPr>
          <p:cNvPr id="3" name="Espaço Reservado para Texto 2">
            <a:extLst>
              <a:ext uri="{FF2B5EF4-FFF2-40B4-BE49-F238E27FC236}">
                <a16:creationId xmlns:a16="http://schemas.microsoft.com/office/drawing/2014/main" id="{98DD363E-2AB2-47BE-81DF-4AA540A7F173}"/>
              </a:ext>
            </a:extLst>
          </p:cNvPr>
          <p:cNvSpPr>
            <a:spLocks noGrp="1"/>
          </p:cNvSpPr>
          <p:nvPr>
            <p:ph type="body" idx="1"/>
          </p:nvPr>
        </p:nvSpPr>
        <p:spPr>
          <a:xfrm>
            <a:off x="675164" y="1764048"/>
            <a:ext cx="8168400" cy="5180400"/>
          </a:xfrm>
        </p:spPr>
        <p:txBody>
          <a:bodyPr>
            <a:normAutofit/>
          </a:bodyPr>
          <a:lstStyle/>
          <a:p>
            <a:pPr marL="342900" indent="-342900" algn="just">
              <a:lnSpc>
                <a:spcPct val="170000"/>
              </a:lnSpc>
              <a:spcBef>
                <a:spcPts val="0"/>
              </a:spcBef>
              <a:buFont typeface="Wingdings" panose="05000000000000000000" pitchFamily="2" charset="2"/>
              <a:buChar char="q"/>
            </a:pPr>
            <a:r>
              <a:rPr lang="pt-BR" sz="1400" dirty="0"/>
              <a:t>Os elementos essenciais são: autor(es), título do trabalho apresentado, seguido da expressão “In:” seguido do nome do evento, numeração do evento (se houver), ano e local (cidade) de realização, título do documento (anais, atas, tópico temático etc.), local, editora, data de publicação e página inicial e final da parte referenciada.</a:t>
            </a:r>
          </a:p>
          <a:p>
            <a:pPr marL="342900" indent="-342900" algn="just">
              <a:lnSpc>
                <a:spcPct val="170000"/>
              </a:lnSpc>
              <a:spcBef>
                <a:spcPts val="0"/>
              </a:spcBef>
              <a:buFont typeface="Wingdings" panose="05000000000000000000" pitchFamily="2" charset="2"/>
              <a:buChar char="q"/>
            </a:pPr>
            <a:endParaRPr lang="pt-BR" sz="1400" dirty="0"/>
          </a:p>
          <a:p>
            <a:pPr algn="just">
              <a:lnSpc>
                <a:spcPct val="160000"/>
              </a:lnSpc>
              <a:spcBef>
                <a:spcPts val="0"/>
              </a:spcBef>
            </a:pPr>
            <a:r>
              <a:rPr lang="pt-BR" sz="1400" b="1" u="sng" dirty="0"/>
              <a:t>Exemplo:</a:t>
            </a:r>
            <a:endParaRPr lang="pt-BR" sz="1400" dirty="0"/>
          </a:p>
          <a:p>
            <a:pPr algn="l">
              <a:lnSpc>
                <a:spcPct val="110000"/>
              </a:lnSpc>
              <a:spcBef>
                <a:spcPts val="0"/>
              </a:spcBef>
            </a:pPr>
            <a:r>
              <a:rPr lang="pt-BR" sz="1400" dirty="0"/>
              <a:t>BRAYNER, A. R. A.; MEDEIROS, C. B. Incorporação do tempo em SGBD orientado a objetos. In: SIMPÓSIO BRASILEIRO DE BANCO DE DADOS, 9., 1994, São Paulo. </a:t>
            </a:r>
            <a:r>
              <a:rPr lang="pt-BR" sz="1400" b="1" dirty="0"/>
              <a:t>Anais..</a:t>
            </a:r>
            <a:r>
              <a:rPr lang="pt-BR" sz="1400" dirty="0"/>
              <a:t>. São Paulo: USP, 1994. p. 16-29.</a:t>
            </a:r>
          </a:p>
          <a:p>
            <a:pPr algn="just">
              <a:lnSpc>
                <a:spcPct val="160000"/>
              </a:lnSpc>
              <a:spcBef>
                <a:spcPts val="0"/>
              </a:spcBef>
            </a:pPr>
            <a:endParaRPr lang="en-US" sz="1400" dirty="0"/>
          </a:p>
          <a:p>
            <a:pPr algn="just">
              <a:lnSpc>
                <a:spcPct val="110000"/>
              </a:lnSpc>
            </a:pPr>
            <a:r>
              <a:rPr lang="pt-BR" sz="1400" b="1" u="sng" dirty="0"/>
              <a:t>Exemplo em meio eletrônico:</a:t>
            </a:r>
          </a:p>
          <a:p>
            <a:pPr algn="l">
              <a:lnSpc>
                <a:spcPct val="110000"/>
              </a:lnSpc>
              <a:spcBef>
                <a:spcPts val="0"/>
              </a:spcBef>
            </a:pPr>
            <a:r>
              <a:rPr lang="pt-BR" sz="1400" dirty="0"/>
              <a:t>BRAYNER, A. R. A.; MEDEIROS, C. B. Incorporação do tempo em SGBD orientado a objetos. In: SIMPÓSIO BRASILEIRO DE BANCO DE DADOS, 9., 1994, São Paulo. </a:t>
            </a:r>
            <a:r>
              <a:rPr lang="pt-BR" sz="1400" b="1" dirty="0"/>
              <a:t>Anais... </a:t>
            </a:r>
            <a:r>
              <a:rPr lang="pt-BR" sz="1400" dirty="0"/>
              <a:t>São Paulo: USP, 1994. p. . </a:t>
            </a:r>
            <a:r>
              <a:rPr lang="en-US" sz="1400" dirty="0"/>
              <a:t>Disponível </a:t>
            </a:r>
            <a:r>
              <a:rPr lang="en-US" sz="1400" dirty="0" err="1"/>
              <a:t>em</a:t>
            </a:r>
            <a:r>
              <a:rPr lang="en-US" sz="1400" dirty="0"/>
              <a:t>: &lt;LINK DO MATERIAL&gt;. </a:t>
            </a:r>
            <a:r>
              <a:rPr lang="en-US" sz="1400" dirty="0" err="1"/>
              <a:t>Acesso</a:t>
            </a:r>
            <a:r>
              <a:rPr lang="en-US" sz="1400" dirty="0"/>
              <a:t> </a:t>
            </a:r>
            <a:r>
              <a:rPr lang="en-US" sz="1400" dirty="0" err="1"/>
              <a:t>em</a:t>
            </a:r>
            <a:r>
              <a:rPr lang="en-US" sz="1400" dirty="0"/>
              <a:t>: </a:t>
            </a:r>
            <a:r>
              <a:rPr lang="pt-BR" sz="1400" dirty="0"/>
              <a:t>04 set. 2006.</a:t>
            </a:r>
          </a:p>
          <a:p>
            <a:pPr algn="just">
              <a:lnSpc>
                <a:spcPct val="150000"/>
              </a:lnSpc>
              <a:spcBef>
                <a:spcPts val="0"/>
              </a:spcBef>
            </a:pPr>
            <a:endParaRPr lang="pt-BR" sz="1700" dirty="0"/>
          </a:p>
        </p:txBody>
      </p:sp>
    </p:spTree>
    <p:extLst>
      <p:ext uri="{BB962C8B-B14F-4D97-AF65-F5344CB8AC3E}">
        <p14:creationId xmlns:p14="http://schemas.microsoft.com/office/powerpoint/2010/main" val="4198777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22D7CF-3CD5-4E68-82D1-731FA7F86AAD}"/>
              </a:ext>
            </a:extLst>
          </p:cNvPr>
          <p:cNvSpPr>
            <a:spLocks noGrp="1"/>
          </p:cNvSpPr>
          <p:nvPr>
            <p:ph type="title"/>
          </p:nvPr>
        </p:nvSpPr>
        <p:spPr>
          <a:xfrm>
            <a:off x="628650" y="494967"/>
            <a:ext cx="7886700" cy="829349"/>
          </a:xfrm>
        </p:spPr>
        <p:txBody>
          <a:bodyPr>
            <a:normAutofit/>
          </a:bodyPr>
          <a:lstStyle/>
          <a:p>
            <a:r>
              <a:rPr lang="pt-BR" sz="4000" dirty="0">
                <a:effectLst>
                  <a:outerShdw blurRad="38100" dist="38100" dir="2700000" algn="tl">
                    <a:srgbClr val="000000">
                      <a:alpha val="43137"/>
                    </a:srgbClr>
                  </a:outerShdw>
                </a:effectLst>
              </a:rPr>
              <a:t>CITAÇÃO DIRETA</a:t>
            </a:r>
          </a:p>
        </p:txBody>
      </p:sp>
      <p:sp>
        <p:nvSpPr>
          <p:cNvPr id="3" name="Espaço Reservado para Texto 2">
            <a:extLst>
              <a:ext uri="{FF2B5EF4-FFF2-40B4-BE49-F238E27FC236}">
                <a16:creationId xmlns:a16="http://schemas.microsoft.com/office/drawing/2014/main" id="{E888E425-35D4-4860-BCE3-C87867AF1C85}"/>
              </a:ext>
            </a:extLst>
          </p:cNvPr>
          <p:cNvSpPr>
            <a:spLocks noGrp="1"/>
          </p:cNvSpPr>
          <p:nvPr>
            <p:ph type="body" idx="1"/>
          </p:nvPr>
        </p:nvSpPr>
        <p:spPr>
          <a:xfrm>
            <a:off x="628650" y="1814647"/>
            <a:ext cx="8238258" cy="5202379"/>
          </a:xfrm>
        </p:spPr>
        <p:txBody>
          <a:bodyPr>
            <a:noAutofit/>
          </a:bodyPr>
          <a:lstStyle/>
          <a:p>
            <a:pPr marL="342900" indent="-342900" algn="just">
              <a:lnSpc>
                <a:spcPct val="150000"/>
              </a:lnSpc>
              <a:spcBef>
                <a:spcPts val="0"/>
              </a:spcBef>
              <a:buFont typeface="Wingdings" panose="05000000000000000000" pitchFamily="2" charset="2"/>
              <a:buChar char="q"/>
            </a:pPr>
            <a:r>
              <a:rPr lang="pt-BR" sz="1700" dirty="0"/>
              <a:t>É a transcrição literal do texto consultado;</a:t>
            </a:r>
          </a:p>
          <a:p>
            <a:pPr marL="342900" indent="-342900" algn="just">
              <a:lnSpc>
                <a:spcPct val="150000"/>
              </a:lnSpc>
              <a:spcBef>
                <a:spcPts val="0"/>
              </a:spcBef>
              <a:buFont typeface="Wingdings" panose="05000000000000000000" pitchFamily="2" charset="2"/>
              <a:buChar char="q"/>
            </a:pPr>
            <a:r>
              <a:rPr lang="pt-BR" sz="1700" dirty="0"/>
              <a:t>Em texto de até 3 linhas, no caso da citação direta curta, deve estar entre aspas duplas;</a:t>
            </a:r>
          </a:p>
          <a:p>
            <a:pPr marL="342900" indent="-342900" algn="just">
              <a:lnSpc>
                <a:spcPct val="150000"/>
              </a:lnSpc>
              <a:spcBef>
                <a:spcPts val="0"/>
              </a:spcBef>
              <a:buFont typeface="Wingdings" panose="05000000000000000000" pitchFamily="2" charset="2"/>
              <a:buChar char="q"/>
            </a:pPr>
            <a:r>
              <a:rPr lang="pt-BR" sz="1700" dirty="0"/>
              <a:t>Em texto com mais de três linhas, não se utiliza aspas. Deve estar posicionado 4 cm da margem esquerda, com letra de tamanho 10, e com espaçamento simples;</a:t>
            </a:r>
          </a:p>
          <a:p>
            <a:pPr marL="342900" indent="-342900" algn="just">
              <a:lnSpc>
                <a:spcPct val="150000"/>
              </a:lnSpc>
              <a:spcBef>
                <a:spcPts val="0"/>
              </a:spcBef>
              <a:buFont typeface="Wingdings" panose="05000000000000000000" pitchFamily="2" charset="2"/>
              <a:buChar char="q"/>
            </a:pPr>
            <a:r>
              <a:rPr lang="pt-BR" sz="1700" dirty="0"/>
              <a:t>Na citação direta, deve-se especificar a(s) páginas(s), o(s) tomo(s), ou a(s) seção(</a:t>
            </a:r>
            <a:r>
              <a:rPr lang="pt-BR" sz="1700" dirty="0" err="1"/>
              <a:t>ões</a:t>
            </a:r>
            <a:r>
              <a:rPr lang="pt-BR" sz="1700" dirty="0"/>
              <a:t>) da fonte de consulta. Esse(s) deve(m) seguir a data, separado(s) por vírgula e precedido(s) pelo termo que o(s) caracteriza, de forma abreviada.</a:t>
            </a:r>
          </a:p>
        </p:txBody>
      </p:sp>
    </p:spTree>
    <p:extLst>
      <p:ext uri="{BB962C8B-B14F-4D97-AF65-F5344CB8AC3E}">
        <p14:creationId xmlns:p14="http://schemas.microsoft.com/office/powerpoint/2010/main" val="41293227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4F8035-601D-48D1-AAD9-CD0E80E45912}"/>
              </a:ext>
            </a:extLst>
          </p:cNvPr>
          <p:cNvSpPr>
            <a:spLocks noGrp="1"/>
          </p:cNvSpPr>
          <p:nvPr>
            <p:ph type="title"/>
          </p:nvPr>
        </p:nvSpPr>
        <p:spPr>
          <a:xfrm>
            <a:off x="675164" y="0"/>
            <a:ext cx="7886700" cy="1605204"/>
          </a:xfrm>
        </p:spPr>
        <p:txBody>
          <a:bodyPr>
            <a:normAutofit/>
          </a:bodyPr>
          <a:lstStyle/>
          <a:p>
            <a:r>
              <a:rPr lang="pt-BR" sz="4000" dirty="0">
                <a:effectLst>
                  <a:outerShdw blurRad="38100" dist="38100" dir="2700000" algn="tl">
                    <a:srgbClr val="000000">
                      <a:alpha val="43137"/>
                    </a:srgbClr>
                  </a:outerShdw>
                </a:effectLst>
              </a:rPr>
              <a:t>MATERIAIS CONSULTADOS EM REDES SOCIAIS E YOUTUBE</a:t>
            </a:r>
          </a:p>
        </p:txBody>
      </p:sp>
      <p:sp>
        <p:nvSpPr>
          <p:cNvPr id="3" name="Espaço Reservado para Texto 2">
            <a:extLst>
              <a:ext uri="{FF2B5EF4-FFF2-40B4-BE49-F238E27FC236}">
                <a16:creationId xmlns:a16="http://schemas.microsoft.com/office/drawing/2014/main" id="{EF379DB0-DB68-4C42-A323-DB914A545E8B}"/>
              </a:ext>
            </a:extLst>
          </p:cNvPr>
          <p:cNvSpPr>
            <a:spLocks noGrp="1"/>
          </p:cNvSpPr>
          <p:nvPr>
            <p:ph type="body" idx="1"/>
          </p:nvPr>
        </p:nvSpPr>
        <p:spPr>
          <a:xfrm>
            <a:off x="675164" y="2015838"/>
            <a:ext cx="8168400" cy="5180400"/>
          </a:xfrm>
        </p:spPr>
        <p:txBody>
          <a:bodyPr>
            <a:normAutofit/>
          </a:bodyPr>
          <a:lstStyle/>
          <a:p>
            <a:pPr marL="342900" indent="-342900" algn="just">
              <a:lnSpc>
                <a:spcPct val="150000"/>
              </a:lnSpc>
              <a:spcBef>
                <a:spcPts val="0"/>
              </a:spcBef>
              <a:buFont typeface="Wingdings" panose="05000000000000000000" pitchFamily="2" charset="2"/>
              <a:buChar char="q"/>
            </a:pPr>
            <a:r>
              <a:rPr lang="pt-BR" sz="1700" dirty="0"/>
              <a:t>Seguem a mesma ordem de apresentação das demais referências retiradas em suporte on-line: textos, filmes, músicas, entre outros. </a:t>
            </a:r>
          </a:p>
          <a:p>
            <a:pPr algn="just">
              <a:lnSpc>
                <a:spcPct val="150000"/>
              </a:lnSpc>
              <a:spcBef>
                <a:spcPts val="0"/>
              </a:spcBef>
            </a:pPr>
            <a:endParaRPr lang="pt-BR" sz="1700" dirty="0"/>
          </a:p>
          <a:p>
            <a:pPr algn="just">
              <a:lnSpc>
                <a:spcPct val="150000"/>
              </a:lnSpc>
              <a:spcBef>
                <a:spcPts val="0"/>
              </a:spcBef>
            </a:pPr>
            <a:r>
              <a:rPr lang="pt-BR" sz="1700" b="1" u="sng" dirty="0"/>
              <a:t>Exemplos:</a:t>
            </a:r>
            <a:endParaRPr lang="pt-BR" sz="1700" dirty="0"/>
          </a:p>
          <a:p>
            <a:pPr algn="l">
              <a:lnSpc>
                <a:spcPct val="100000"/>
              </a:lnSpc>
              <a:spcBef>
                <a:spcPts val="0"/>
              </a:spcBef>
            </a:pPr>
            <a:r>
              <a:rPr lang="pt-BR" sz="1700" dirty="0"/>
              <a:t>VICIADOS EM LIVROS. Bom dia com Ferreira Gullar... 1 fotografia, color. Disponível em:</a:t>
            </a:r>
          </a:p>
          <a:p>
            <a:pPr algn="l">
              <a:lnSpc>
                <a:spcPct val="100000"/>
              </a:lnSpc>
              <a:spcBef>
                <a:spcPts val="0"/>
              </a:spcBef>
            </a:pPr>
            <a:r>
              <a:rPr lang="pt-BR" sz="1700" dirty="0"/>
              <a:t>&lt;http://www.facebook.com/photo.php?fbid=479916068731234&amp;set=pb.116842901705221.-</a:t>
            </a:r>
          </a:p>
          <a:p>
            <a:pPr algn="l">
              <a:lnSpc>
                <a:spcPct val="100000"/>
              </a:lnSpc>
              <a:spcBef>
                <a:spcPts val="0"/>
              </a:spcBef>
            </a:pPr>
            <a:r>
              <a:rPr lang="pt-BR" sz="1700" dirty="0"/>
              <a:t>2207520000.1361362133&amp;type=3&amp;theater&gt;. Acesso em: 20 fev. 2013.</a:t>
            </a:r>
          </a:p>
          <a:p>
            <a:pPr algn="l">
              <a:lnSpc>
                <a:spcPct val="150000"/>
              </a:lnSpc>
              <a:spcBef>
                <a:spcPts val="0"/>
              </a:spcBef>
            </a:pPr>
            <a:endParaRPr lang="pt-BR" dirty="0"/>
          </a:p>
          <a:p>
            <a:pPr algn="l">
              <a:lnSpc>
                <a:spcPct val="100000"/>
              </a:lnSpc>
              <a:spcBef>
                <a:spcPts val="0"/>
              </a:spcBef>
            </a:pPr>
            <a:r>
              <a:rPr lang="pt-BR" sz="1700" dirty="0"/>
              <a:t>SECOS E MOLHADOS. </a:t>
            </a:r>
            <a:r>
              <a:rPr lang="pt-BR" sz="1700" b="1" dirty="0"/>
              <a:t>Álbum completo</a:t>
            </a:r>
            <a:r>
              <a:rPr lang="pt-BR" sz="1700" dirty="0"/>
              <a:t>. São Paulo: Continental, 1973, (31 min). Disponível em:</a:t>
            </a:r>
          </a:p>
          <a:p>
            <a:pPr algn="l">
              <a:lnSpc>
                <a:spcPct val="100000"/>
              </a:lnSpc>
              <a:spcBef>
                <a:spcPts val="0"/>
              </a:spcBef>
            </a:pPr>
            <a:r>
              <a:rPr lang="pt-BR" sz="1700" dirty="0"/>
              <a:t>&lt;http://www.youtube.com/</a:t>
            </a:r>
            <a:r>
              <a:rPr lang="pt-BR" sz="1700" dirty="0" err="1"/>
              <a:t>watch?v</a:t>
            </a:r>
            <a:r>
              <a:rPr lang="pt-BR" sz="1700" dirty="0"/>
              <a:t>=</a:t>
            </a:r>
            <a:r>
              <a:rPr lang="pt-BR" sz="1700" dirty="0" err="1"/>
              <a:t>NjXumdCxtDw</a:t>
            </a:r>
            <a:r>
              <a:rPr lang="pt-BR" sz="1700" dirty="0"/>
              <a:t>&gt;. Acesso em: 20 fev. 2013.</a:t>
            </a:r>
          </a:p>
        </p:txBody>
      </p:sp>
    </p:spTree>
    <p:extLst>
      <p:ext uri="{BB962C8B-B14F-4D97-AF65-F5344CB8AC3E}">
        <p14:creationId xmlns:p14="http://schemas.microsoft.com/office/powerpoint/2010/main" val="36201161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B5B249-F347-4D25-ACBB-7893B293C4F0}"/>
              </a:ext>
            </a:extLst>
          </p:cNvPr>
          <p:cNvSpPr>
            <a:spLocks noGrp="1"/>
          </p:cNvSpPr>
          <p:nvPr>
            <p:ph type="title"/>
          </p:nvPr>
        </p:nvSpPr>
        <p:spPr>
          <a:xfrm>
            <a:off x="675164" y="0"/>
            <a:ext cx="7886700" cy="1605204"/>
          </a:xfrm>
        </p:spPr>
        <p:txBody>
          <a:bodyPr>
            <a:normAutofit/>
          </a:bodyPr>
          <a:lstStyle/>
          <a:p>
            <a:r>
              <a:rPr lang="pt-BR" sz="4000" dirty="0">
                <a:effectLst>
                  <a:outerShdw blurRad="38100" dist="38100" dir="2700000" algn="tl">
                    <a:srgbClr val="000000">
                      <a:alpha val="43137"/>
                    </a:srgbClr>
                  </a:outerShdw>
                </a:effectLst>
              </a:rPr>
              <a:t>DOCUMENTO JURÍDICO: LEGISLAÇÃO</a:t>
            </a:r>
          </a:p>
        </p:txBody>
      </p:sp>
      <p:sp>
        <p:nvSpPr>
          <p:cNvPr id="3" name="Espaço Reservado para Texto 2">
            <a:extLst>
              <a:ext uri="{FF2B5EF4-FFF2-40B4-BE49-F238E27FC236}">
                <a16:creationId xmlns:a16="http://schemas.microsoft.com/office/drawing/2014/main" id="{4C214351-7F55-4473-950C-1F9B70AFFE7A}"/>
              </a:ext>
            </a:extLst>
          </p:cNvPr>
          <p:cNvSpPr>
            <a:spLocks noGrp="1"/>
          </p:cNvSpPr>
          <p:nvPr>
            <p:ph type="body" idx="1"/>
          </p:nvPr>
        </p:nvSpPr>
        <p:spPr>
          <a:xfrm>
            <a:off x="675164" y="2015839"/>
            <a:ext cx="8168400" cy="5180400"/>
          </a:xfrm>
        </p:spPr>
        <p:txBody>
          <a:bodyPr>
            <a:normAutofit/>
          </a:bodyPr>
          <a:lstStyle/>
          <a:p>
            <a:pPr marL="342900" indent="-342900" algn="just">
              <a:lnSpc>
                <a:spcPct val="170000"/>
              </a:lnSpc>
              <a:spcBef>
                <a:spcPts val="0"/>
              </a:spcBef>
              <a:buFont typeface="Wingdings" panose="05000000000000000000" pitchFamily="2" charset="2"/>
              <a:buChar char="q"/>
            </a:pPr>
            <a:r>
              <a:rPr lang="pt-BR" sz="1600" dirty="0"/>
              <a:t>Elementos essenciais são: jurisdição (ou cabeçalho da entidade, no caso de se tratar de normas), título, numeração, data e dados de publicação. No caso de suas constituições e suas emendas, entre o nome da jurisdição e o título, acrescentamos a palavra Constituição, seguida do ano de promulgação, entre parênteses.</a:t>
            </a:r>
          </a:p>
          <a:p>
            <a:pPr algn="just">
              <a:lnSpc>
                <a:spcPct val="170000"/>
              </a:lnSpc>
              <a:spcBef>
                <a:spcPts val="0"/>
              </a:spcBef>
            </a:pPr>
            <a:endParaRPr lang="pt-BR" sz="1600" dirty="0"/>
          </a:p>
          <a:p>
            <a:pPr algn="just">
              <a:lnSpc>
                <a:spcPct val="170000"/>
              </a:lnSpc>
              <a:spcBef>
                <a:spcPts val="0"/>
              </a:spcBef>
            </a:pPr>
            <a:r>
              <a:rPr lang="pt-BR" sz="1600" b="1" u="sng" dirty="0"/>
              <a:t>Exemplos:</a:t>
            </a:r>
            <a:endParaRPr lang="pt-BR" sz="1600" dirty="0"/>
          </a:p>
          <a:p>
            <a:pPr algn="just">
              <a:lnSpc>
                <a:spcPct val="120000"/>
              </a:lnSpc>
              <a:spcBef>
                <a:spcPts val="0"/>
              </a:spcBef>
            </a:pPr>
            <a:r>
              <a:rPr lang="pt-BR" sz="1600" dirty="0"/>
              <a:t>SÃO PAULO (Estado). Decreto n°. 42.822, de 20 de janeiro de 1998. </a:t>
            </a:r>
            <a:r>
              <a:rPr lang="pt-BR" sz="1600" b="1" dirty="0"/>
              <a:t>Lex</a:t>
            </a:r>
            <a:r>
              <a:rPr lang="pt-BR" sz="1600" dirty="0"/>
              <a:t>: coletânea de legislação e jurisprudência, São Paulo, v. 62, n. 3, p. 217-220, 1998. </a:t>
            </a:r>
          </a:p>
          <a:p>
            <a:pPr algn="just">
              <a:lnSpc>
                <a:spcPct val="170000"/>
              </a:lnSpc>
              <a:spcBef>
                <a:spcPts val="0"/>
              </a:spcBef>
            </a:pPr>
            <a:endParaRPr lang="pt-BR" sz="1600" dirty="0"/>
          </a:p>
          <a:p>
            <a:pPr algn="just">
              <a:lnSpc>
                <a:spcPct val="120000"/>
              </a:lnSpc>
              <a:spcBef>
                <a:spcPts val="0"/>
              </a:spcBef>
            </a:pPr>
            <a:r>
              <a:rPr lang="pt-BR" sz="1600" dirty="0"/>
              <a:t>BRASIL. Medida provisória n°. 1.569-9, de 11 de dezembro de 1997. </a:t>
            </a:r>
            <a:r>
              <a:rPr lang="pt-BR" sz="1600" b="1" dirty="0"/>
              <a:t>Diário Oficial [da] República Federativa do Brasil</a:t>
            </a:r>
            <a:r>
              <a:rPr lang="pt-BR" sz="1600" dirty="0"/>
              <a:t>, Poder Executivo, Brasília, DF, 14 dez. 1997. Seção 1, p. 29514.</a:t>
            </a:r>
          </a:p>
        </p:txBody>
      </p:sp>
    </p:spTree>
    <p:extLst>
      <p:ext uri="{BB962C8B-B14F-4D97-AF65-F5344CB8AC3E}">
        <p14:creationId xmlns:p14="http://schemas.microsoft.com/office/powerpoint/2010/main" val="11425324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DDD13C-1D98-4EC9-B4B4-FD97A2F7470D}"/>
              </a:ext>
            </a:extLst>
          </p:cNvPr>
          <p:cNvSpPr>
            <a:spLocks noGrp="1"/>
          </p:cNvSpPr>
          <p:nvPr>
            <p:ph type="title"/>
          </p:nvPr>
        </p:nvSpPr>
        <p:spPr>
          <a:xfrm>
            <a:off x="675164" y="0"/>
            <a:ext cx="7886700" cy="1605204"/>
          </a:xfrm>
        </p:spPr>
        <p:txBody>
          <a:bodyPr>
            <a:normAutofit/>
          </a:bodyPr>
          <a:lstStyle/>
          <a:p>
            <a:r>
              <a:rPr lang="pt-BR" sz="4000" dirty="0">
                <a:effectLst>
                  <a:outerShdw blurRad="38100" dist="38100" dir="2700000" algn="tl">
                    <a:srgbClr val="000000">
                      <a:alpha val="43137"/>
                    </a:srgbClr>
                  </a:outerShdw>
                </a:effectLst>
              </a:rPr>
              <a:t>DOCUMENTO JURÍDICO: JURISPRUDÊNCIA</a:t>
            </a:r>
          </a:p>
        </p:txBody>
      </p:sp>
      <p:sp>
        <p:nvSpPr>
          <p:cNvPr id="3" name="Espaço Reservado para Texto 2">
            <a:extLst>
              <a:ext uri="{FF2B5EF4-FFF2-40B4-BE49-F238E27FC236}">
                <a16:creationId xmlns:a16="http://schemas.microsoft.com/office/drawing/2014/main" id="{23705E66-E6DA-43C1-B014-A70AE076CDA8}"/>
              </a:ext>
            </a:extLst>
          </p:cNvPr>
          <p:cNvSpPr>
            <a:spLocks noGrp="1"/>
          </p:cNvSpPr>
          <p:nvPr>
            <p:ph type="body" idx="1"/>
          </p:nvPr>
        </p:nvSpPr>
        <p:spPr>
          <a:xfrm>
            <a:off x="675164" y="2015839"/>
            <a:ext cx="8168400" cy="5180400"/>
          </a:xfrm>
        </p:spPr>
        <p:txBody>
          <a:bodyPr>
            <a:normAutofit/>
          </a:bodyPr>
          <a:lstStyle/>
          <a:p>
            <a:pPr marL="342900" indent="-342900" algn="just">
              <a:lnSpc>
                <a:spcPct val="150000"/>
              </a:lnSpc>
              <a:spcBef>
                <a:spcPts val="0"/>
              </a:spcBef>
              <a:buFont typeface="Wingdings" panose="05000000000000000000" pitchFamily="2" charset="2"/>
              <a:buChar char="q"/>
            </a:pPr>
            <a:r>
              <a:rPr lang="pt-BR" sz="1700" dirty="0"/>
              <a:t>Elementos essenciais: jurisdição e órgão judiciário competente, título (natureza da decisão ou ementa) e número, partes envolvidas (se houver), relator, local, data e dados da publicação.</a:t>
            </a:r>
          </a:p>
          <a:p>
            <a:pPr algn="just">
              <a:lnSpc>
                <a:spcPct val="150000"/>
              </a:lnSpc>
              <a:spcBef>
                <a:spcPts val="0"/>
              </a:spcBef>
            </a:pPr>
            <a:endParaRPr lang="pt-BR" sz="1700" dirty="0"/>
          </a:p>
          <a:p>
            <a:pPr algn="just">
              <a:lnSpc>
                <a:spcPct val="150000"/>
              </a:lnSpc>
              <a:spcBef>
                <a:spcPts val="0"/>
              </a:spcBef>
            </a:pPr>
            <a:r>
              <a:rPr lang="pt-BR" sz="1700" b="1" u="sng" dirty="0"/>
              <a:t>Exemplo:</a:t>
            </a:r>
            <a:endParaRPr lang="pt-BR" sz="1700" dirty="0"/>
          </a:p>
          <a:p>
            <a:pPr algn="just">
              <a:lnSpc>
                <a:spcPct val="100000"/>
              </a:lnSpc>
              <a:spcBef>
                <a:spcPts val="0"/>
              </a:spcBef>
            </a:pPr>
            <a:r>
              <a:rPr lang="pt-BR" sz="1700" dirty="0"/>
              <a:t>BRASIL. Supremo Tribunal Federal. </a:t>
            </a:r>
            <a:r>
              <a:rPr lang="pt-BR" sz="1700" dirty="0" err="1"/>
              <a:t>Hábeas</a:t>
            </a:r>
            <a:r>
              <a:rPr lang="pt-BR" sz="1700" dirty="0"/>
              <a:t>-corpus nº 181.636-1, da 6a Câmara Cível do Tribunal de Justiça do Estado de São Paulo, Brasília, DF, 6 de dezembro de 1994. Lex: jurisprudência do STJ e Tribunais Regionais Federais, São Paulo, v. 10, p. 236-240, mar. 1998. </a:t>
            </a:r>
          </a:p>
        </p:txBody>
      </p:sp>
    </p:spTree>
    <p:extLst>
      <p:ext uri="{BB962C8B-B14F-4D97-AF65-F5344CB8AC3E}">
        <p14:creationId xmlns:p14="http://schemas.microsoft.com/office/powerpoint/2010/main" val="14597105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F758FF99-12C8-4540-B898-A0C44D3F924D}"/>
              </a:ext>
            </a:extLst>
          </p:cNvPr>
          <p:cNvSpPr>
            <a:spLocks noGrp="1"/>
          </p:cNvSpPr>
          <p:nvPr>
            <p:ph type="body" idx="1"/>
          </p:nvPr>
        </p:nvSpPr>
        <p:spPr>
          <a:xfrm>
            <a:off x="628650" y="1577112"/>
            <a:ext cx="8168400" cy="5180400"/>
          </a:xfrm>
        </p:spPr>
        <p:txBody>
          <a:bodyPr>
            <a:normAutofit/>
          </a:bodyPr>
          <a:lstStyle/>
          <a:p>
            <a:pPr marL="342900" indent="-342900" algn="just">
              <a:lnSpc>
                <a:spcPct val="150000"/>
              </a:lnSpc>
              <a:spcBef>
                <a:spcPts val="0"/>
              </a:spcBef>
              <a:buFont typeface="Wingdings" panose="05000000000000000000" pitchFamily="2" charset="2"/>
              <a:buChar char="q"/>
            </a:pPr>
            <a:r>
              <a:rPr lang="pt-BR" sz="1500" dirty="0"/>
              <a:t>As citações utilizadas no desenvolvimento do trabalho sempre devem estar de acordo com as referências listadas no final do documento.</a:t>
            </a:r>
          </a:p>
          <a:p>
            <a:pPr algn="just">
              <a:lnSpc>
                <a:spcPct val="150000"/>
              </a:lnSpc>
              <a:spcBef>
                <a:spcPts val="0"/>
              </a:spcBef>
            </a:pPr>
            <a:endParaRPr lang="pt-BR" sz="1500" dirty="0"/>
          </a:p>
          <a:p>
            <a:pPr algn="just">
              <a:lnSpc>
                <a:spcPct val="150000"/>
              </a:lnSpc>
              <a:spcBef>
                <a:spcPts val="0"/>
              </a:spcBef>
            </a:pPr>
            <a:r>
              <a:rPr lang="pt-BR" sz="1500" b="1" u="sng" dirty="0"/>
              <a:t>Exemplo:</a:t>
            </a:r>
          </a:p>
          <a:p>
            <a:pPr marL="342000" indent="-342000" algn="just">
              <a:lnSpc>
                <a:spcPct val="150000"/>
              </a:lnSpc>
              <a:spcBef>
                <a:spcPts val="0"/>
              </a:spcBef>
              <a:buFont typeface="Wingdings" panose="05000000000000000000" pitchFamily="2" charset="2"/>
              <a:buChar char="§"/>
            </a:pPr>
            <a:r>
              <a:rPr lang="pt-BR" sz="1500" b="1" u="sng" dirty="0"/>
              <a:t>No texto: </a:t>
            </a:r>
          </a:p>
          <a:p>
            <a:pPr marL="342000" indent="-342000" algn="just">
              <a:lnSpc>
                <a:spcPct val="150000"/>
              </a:lnSpc>
              <a:spcBef>
                <a:spcPts val="0"/>
              </a:spcBef>
            </a:pPr>
            <a:r>
              <a:rPr lang="pt-BR" sz="1500" dirty="0"/>
              <a:t>	Conforme Witt e Schneider (2011, p. 3910) “atualmente observa-se um crescimento da busca pela beleza e dos modelos propostos pelos segmentos da moda, de bens e serviços em torno do corpo perfeito”.</a:t>
            </a:r>
          </a:p>
          <a:p>
            <a:pPr marL="342900" indent="-342900" algn="just">
              <a:lnSpc>
                <a:spcPct val="150000"/>
              </a:lnSpc>
              <a:spcBef>
                <a:spcPts val="0"/>
              </a:spcBef>
              <a:buFont typeface="Wingdings" panose="05000000000000000000" pitchFamily="2" charset="2"/>
              <a:buChar char="§"/>
            </a:pPr>
            <a:r>
              <a:rPr lang="pt-BR" sz="1500" b="1" u="sng" dirty="0"/>
              <a:t>Nas referências:</a:t>
            </a:r>
          </a:p>
          <a:p>
            <a:pPr marL="342000" indent="-342000" algn="l">
              <a:lnSpc>
                <a:spcPct val="100000"/>
              </a:lnSpc>
              <a:spcBef>
                <a:spcPts val="0"/>
              </a:spcBef>
            </a:pPr>
            <a:r>
              <a:rPr lang="pt-BR" sz="1500" dirty="0"/>
              <a:t>	WITT, Juliana da Silveira Gonçalves </a:t>
            </a:r>
            <a:r>
              <a:rPr lang="pt-BR" sz="1500" dirty="0" err="1"/>
              <a:t>Zanini</a:t>
            </a:r>
            <a:r>
              <a:rPr lang="pt-BR" sz="1500" dirty="0"/>
              <a:t>; SCHNEIDER, Aline </a:t>
            </a:r>
            <a:r>
              <a:rPr lang="pt-BR" sz="1500" dirty="0" err="1"/>
              <a:t>Petter</a:t>
            </a:r>
            <a:r>
              <a:rPr lang="pt-BR" sz="1500" dirty="0"/>
              <a:t>. Nutrição estética : valorização do corpo e da beleza através do cuidado nutricional = </a:t>
            </a:r>
            <a:r>
              <a:rPr lang="pt-BR" sz="1500" dirty="0" err="1"/>
              <a:t>Esthetic</a:t>
            </a:r>
            <a:r>
              <a:rPr lang="pt-BR" sz="1500" dirty="0"/>
              <a:t> </a:t>
            </a:r>
            <a:r>
              <a:rPr lang="pt-BR" sz="1500" dirty="0" err="1"/>
              <a:t>nutrition</a:t>
            </a:r>
            <a:r>
              <a:rPr lang="pt-BR" sz="1500" dirty="0"/>
              <a:t>: </a:t>
            </a:r>
            <a:r>
              <a:rPr lang="pt-BR" sz="1500" dirty="0" err="1"/>
              <a:t>body</a:t>
            </a:r>
            <a:r>
              <a:rPr lang="pt-BR" sz="1500" dirty="0"/>
              <a:t> </a:t>
            </a:r>
            <a:r>
              <a:rPr lang="pt-BR" sz="1500" dirty="0" err="1"/>
              <a:t>and</a:t>
            </a:r>
            <a:r>
              <a:rPr lang="pt-BR" sz="1500" dirty="0"/>
              <a:t> </a:t>
            </a:r>
            <a:r>
              <a:rPr lang="pt-BR" sz="1500" dirty="0" err="1"/>
              <a:t>beauty</a:t>
            </a:r>
            <a:r>
              <a:rPr lang="pt-BR" sz="1500" dirty="0"/>
              <a:t> </a:t>
            </a:r>
            <a:r>
              <a:rPr lang="pt-BR" sz="1500" dirty="0" err="1"/>
              <a:t>enhancement</a:t>
            </a:r>
            <a:r>
              <a:rPr lang="pt-BR" sz="1500" dirty="0"/>
              <a:t> </a:t>
            </a:r>
            <a:r>
              <a:rPr lang="pt-BR" sz="1500" dirty="0" err="1"/>
              <a:t>through</a:t>
            </a:r>
            <a:r>
              <a:rPr lang="pt-BR" sz="1500" dirty="0"/>
              <a:t> </a:t>
            </a:r>
            <a:r>
              <a:rPr lang="pt-BR" sz="1500" dirty="0" err="1"/>
              <a:t>nutritional</a:t>
            </a:r>
            <a:r>
              <a:rPr lang="pt-BR" sz="1500" dirty="0"/>
              <a:t> </a:t>
            </a:r>
            <a:r>
              <a:rPr lang="pt-BR" sz="1500" dirty="0" err="1"/>
              <a:t>care</a:t>
            </a:r>
            <a:r>
              <a:rPr lang="pt-BR" sz="1500" dirty="0"/>
              <a:t>. </a:t>
            </a:r>
            <a:r>
              <a:rPr lang="pt-BR" sz="1500" b="1" dirty="0"/>
              <a:t>Ciência &amp; Saúde Coletiva,</a:t>
            </a:r>
            <a:r>
              <a:rPr lang="pt-BR" sz="1500" dirty="0"/>
              <a:t> Rio de Janeiro, RJ, v. 16, n. 9, p. 3909-3916, 2011. Disponível em: &amp;</a:t>
            </a:r>
            <a:r>
              <a:rPr lang="pt-BR" sz="1500" dirty="0" err="1"/>
              <a:t>lt;http</a:t>
            </a:r>
            <a:r>
              <a:rPr lang="pt-BR" sz="1500" dirty="0"/>
              <a:t>://www.scielo.br/</a:t>
            </a:r>
            <a:r>
              <a:rPr lang="pt-BR" sz="1500" dirty="0" err="1"/>
              <a:t>pdf</a:t>
            </a:r>
            <a:r>
              <a:rPr lang="pt-BR" sz="1500" dirty="0"/>
              <a:t>/</a:t>
            </a:r>
            <a:r>
              <a:rPr lang="pt-BR" sz="1500" dirty="0" err="1"/>
              <a:t>csc</a:t>
            </a:r>
            <a:r>
              <a:rPr lang="pt-BR" sz="1500" dirty="0"/>
              <a:t>/v16n9/a27v16n9.pdf&amp;gt;. Acesso em: 31 mar. 2020.</a:t>
            </a:r>
          </a:p>
        </p:txBody>
      </p:sp>
      <p:sp>
        <p:nvSpPr>
          <p:cNvPr id="4" name="Título 3">
            <a:extLst>
              <a:ext uri="{FF2B5EF4-FFF2-40B4-BE49-F238E27FC236}">
                <a16:creationId xmlns:a16="http://schemas.microsoft.com/office/drawing/2014/main" id="{CB9DE0F2-2157-4CA0-9289-0ADE175C619C}"/>
              </a:ext>
            </a:extLst>
          </p:cNvPr>
          <p:cNvSpPr>
            <a:spLocks noGrp="1"/>
          </p:cNvSpPr>
          <p:nvPr>
            <p:ph type="title"/>
          </p:nvPr>
        </p:nvSpPr>
        <p:spPr>
          <a:xfrm>
            <a:off x="628650" y="-489107"/>
            <a:ext cx="7886700" cy="1605204"/>
          </a:xfrm>
        </p:spPr>
        <p:txBody>
          <a:bodyPr/>
          <a:lstStyle/>
          <a:p>
            <a:r>
              <a:rPr lang="pt-BR" sz="4000" dirty="0">
                <a:effectLst>
                  <a:outerShdw blurRad="38100" dist="38100" dir="2700000" algn="tl">
                    <a:srgbClr val="000000">
                      <a:alpha val="43137"/>
                    </a:srgbClr>
                  </a:outerShdw>
                </a:effectLst>
              </a:rPr>
              <a:t>SEMPRE REVISAR</a:t>
            </a:r>
            <a:r>
              <a:rPr lang="pt-BR" sz="4000" dirty="0"/>
              <a:t>!</a:t>
            </a:r>
          </a:p>
        </p:txBody>
      </p:sp>
    </p:spTree>
    <p:extLst>
      <p:ext uri="{BB962C8B-B14F-4D97-AF65-F5344CB8AC3E}">
        <p14:creationId xmlns:p14="http://schemas.microsoft.com/office/powerpoint/2010/main" val="21657553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731CFAD3-97A8-4DC9-9DBC-8CAC6AC68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04" y="0"/>
            <a:ext cx="8812697" cy="6857999"/>
          </a:xfrm>
          <a:prstGeom prst="rect">
            <a:avLst/>
          </a:prstGeom>
        </p:spPr>
      </p:pic>
    </p:spTree>
    <p:extLst>
      <p:ext uri="{BB962C8B-B14F-4D97-AF65-F5344CB8AC3E}">
        <p14:creationId xmlns:p14="http://schemas.microsoft.com/office/powerpoint/2010/main" val="34305903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ED417-9CCA-4825-A392-4B41E28C4CC9}"/>
              </a:ext>
            </a:extLst>
          </p:cNvPr>
          <p:cNvSpPr>
            <a:spLocks noGrp="1"/>
          </p:cNvSpPr>
          <p:nvPr>
            <p:ph type="title"/>
          </p:nvPr>
        </p:nvSpPr>
        <p:spPr>
          <a:xfrm>
            <a:off x="628650" y="263236"/>
            <a:ext cx="7886700" cy="2333281"/>
          </a:xfrm>
        </p:spPr>
        <p:txBody>
          <a:bodyPr>
            <a:normAutofit fontScale="90000"/>
          </a:bodyPr>
          <a:lstStyle/>
          <a:p>
            <a:r>
              <a:rPr lang="pt-BR" dirty="0">
                <a:effectLst>
                  <a:outerShdw blurRad="38100" dist="38100" dir="2700000" algn="tl">
                    <a:srgbClr val="000000">
                      <a:alpha val="43137"/>
                    </a:srgbClr>
                  </a:outerShdw>
                </a:effectLst>
              </a:rPr>
              <a:t>METODOLOGIA DO TRABALHO CIENTÍFICO: MÉTODOS E TÉCNICAS DA PESQUISA E DO TRABALHO ACADÊMICO</a:t>
            </a:r>
          </a:p>
        </p:txBody>
      </p:sp>
      <p:sp>
        <p:nvSpPr>
          <p:cNvPr id="3" name="Espaço Reservado para Texto 2">
            <a:extLst>
              <a:ext uri="{FF2B5EF4-FFF2-40B4-BE49-F238E27FC236}">
                <a16:creationId xmlns:a16="http://schemas.microsoft.com/office/drawing/2014/main" id="{200F04EC-BF4A-41B4-90FA-87103C9CD2FC}"/>
              </a:ext>
            </a:extLst>
          </p:cNvPr>
          <p:cNvSpPr>
            <a:spLocks noGrp="1"/>
          </p:cNvSpPr>
          <p:nvPr>
            <p:ph type="body" idx="1"/>
          </p:nvPr>
        </p:nvSpPr>
        <p:spPr/>
        <p:txBody>
          <a:bodyPr/>
          <a:lstStyle/>
          <a:p>
            <a:endParaRPr lang="pt-BR" dirty="0"/>
          </a:p>
        </p:txBody>
      </p:sp>
      <p:pic>
        <p:nvPicPr>
          <p:cNvPr id="5" name="Imagem 4">
            <a:extLst>
              <a:ext uri="{FF2B5EF4-FFF2-40B4-BE49-F238E27FC236}">
                <a16:creationId xmlns:a16="http://schemas.microsoft.com/office/drawing/2014/main" id="{FAC5DE6F-FEC9-46D1-B8A3-9750291392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164" y="2769808"/>
            <a:ext cx="7886700" cy="3321325"/>
          </a:xfrm>
          <a:prstGeom prst="rect">
            <a:avLst/>
          </a:prstGeom>
        </p:spPr>
      </p:pic>
    </p:spTree>
    <p:extLst>
      <p:ext uri="{BB962C8B-B14F-4D97-AF65-F5344CB8AC3E}">
        <p14:creationId xmlns:p14="http://schemas.microsoft.com/office/powerpoint/2010/main" val="1265123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59C79C-9C72-45A4-B569-9E4D2696395C}"/>
              </a:ext>
            </a:extLst>
          </p:cNvPr>
          <p:cNvSpPr>
            <a:spLocks noGrp="1"/>
          </p:cNvSpPr>
          <p:nvPr>
            <p:ph type="title"/>
          </p:nvPr>
        </p:nvSpPr>
        <p:spPr>
          <a:xfrm>
            <a:off x="628650" y="193963"/>
            <a:ext cx="7886700" cy="2416408"/>
          </a:xfrm>
        </p:spPr>
        <p:txBody>
          <a:bodyPr>
            <a:normAutofit fontScale="90000"/>
          </a:bodyPr>
          <a:lstStyle/>
          <a:p>
            <a:r>
              <a:rPr lang="pt-BR" dirty="0">
                <a:effectLst>
                  <a:outerShdw blurRad="38100" dist="38100" dir="2700000" algn="tl">
                    <a:srgbClr val="000000">
                      <a:alpha val="43137"/>
                    </a:srgbClr>
                  </a:outerShdw>
                </a:effectLst>
              </a:rPr>
              <a:t>METODOLOGIA DO TRABALHO CIENTÍFICO: MÉTODOS E TÉCNICAS DA PESQUISA E DO TRABALHO ACADÊMICO</a:t>
            </a:r>
          </a:p>
        </p:txBody>
      </p:sp>
      <p:sp>
        <p:nvSpPr>
          <p:cNvPr id="3" name="Espaço Reservado para Texto 2">
            <a:extLst>
              <a:ext uri="{FF2B5EF4-FFF2-40B4-BE49-F238E27FC236}">
                <a16:creationId xmlns:a16="http://schemas.microsoft.com/office/drawing/2014/main" id="{6FD8C12D-897E-40E3-B86C-CF328DA1DB94}"/>
              </a:ext>
            </a:extLst>
          </p:cNvPr>
          <p:cNvSpPr>
            <a:spLocks noGrp="1"/>
          </p:cNvSpPr>
          <p:nvPr>
            <p:ph type="body" idx="1"/>
          </p:nvPr>
        </p:nvSpPr>
        <p:spPr/>
        <p:txBody>
          <a:bodyPr/>
          <a:lstStyle/>
          <a:p>
            <a:endParaRPr lang="pt-BR" dirty="0"/>
          </a:p>
        </p:txBody>
      </p:sp>
      <p:pic>
        <p:nvPicPr>
          <p:cNvPr id="6" name="Imagem 5">
            <a:extLst>
              <a:ext uri="{FF2B5EF4-FFF2-40B4-BE49-F238E27FC236}">
                <a16:creationId xmlns:a16="http://schemas.microsoft.com/office/drawing/2014/main" id="{51578CA7-B1EF-4623-8B45-7524328E6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804444"/>
            <a:ext cx="8216697" cy="3329133"/>
          </a:xfrm>
          <a:prstGeom prst="rect">
            <a:avLst/>
          </a:prstGeom>
        </p:spPr>
      </p:pic>
      <p:pic>
        <p:nvPicPr>
          <p:cNvPr id="7" name="Picture 2">
            <a:extLst>
              <a:ext uri="{FF2B5EF4-FFF2-40B4-BE49-F238E27FC236}">
                <a16:creationId xmlns:a16="http://schemas.microsoft.com/office/drawing/2014/main" id="{50C86416-D2B6-4FBA-88E3-7E8785E36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35051">
            <a:off x="3324763" y="4605391"/>
            <a:ext cx="750735" cy="56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7122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2A7007-0B69-46AE-8DCE-B0953DDF493A}"/>
              </a:ext>
            </a:extLst>
          </p:cNvPr>
          <p:cNvSpPr>
            <a:spLocks noGrp="1"/>
          </p:cNvSpPr>
          <p:nvPr>
            <p:ph type="title"/>
          </p:nvPr>
        </p:nvSpPr>
        <p:spPr>
          <a:xfrm>
            <a:off x="675164" y="470463"/>
            <a:ext cx="7886700" cy="2161309"/>
          </a:xfrm>
        </p:spPr>
        <p:txBody>
          <a:bodyPr>
            <a:normAutofit fontScale="90000"/>
          </a:bodyPr>
          <a:lstStyle/>
          <a:p>
            <a:r>
              <a:rPr lang="pt-BR" dirty="0">
                <a:effectLst>
                  <a:outerShdw blurRad="38100" dist="38100" dir="2700000" algn="tl">
                    <a:srgbClr val="000000">
                      <a:alpha val="43137"/>
                    </a:srgbClr>
                  </a:outerShdw>
                </a:effectLst>
              </a:rPr>
              <a:t>METODOLOGIA DO TRABALHO CIENTÍFICO: MÉTODOS E TÉCNICAS DA PESQUISA E DO TRABALHO ACADÊMICO</a:t>
            </a:r>
          </a:p>
        </p:txBody>
      </p:sp>
      <p:sp>
        <p:nvSpPr>
          <p:cNvPr id="3" name="Espaço Reservado para Texto 2">
            <a:extLst>
              <a:ext uri="{FF2B5EF4-FFF2-40B4-BE49-F238E27FC236}">
                <a16:creationId xmlns:a16="http://schemas.microsoft.com/office/drawing/2014/main" id="{554CF504-F7B3-40E8-A46C-E95DC4423E2A}"/>
              </a:ext>
            </a:extLst>
          </p:cNvPr>
          <p:cNvSpPr>
            <a:spLocks noGrp="1"/>
          </p:cNvSpPr>
          <p:nvPr>
            <p:ph type="body" idx="1"/>
          </p:nvPr>
        </p:nvSpPr>
        <p:spPr/>
        <p:txBody>
          <a:bodyPr/>
          <a:lstStyle/>
          <a:p>
            <a:endParaRPr lang="pt-BR" dirty="0"/>
          </a:p>
        </p:txBody>
      </p:sp>
      <p:pic>
        <p:nvPicPr>
          <p:cNvPr id="5" name="Imagem 4">
            <a:extLst>
              <a:ext uri="{FF2B5EF4-FFF2-40B4-BE49-F238E27FC236}">
                <a16:creationId xmlns:a16="http://schemas.microsoft.com/office/drawing/2014/main" id="{935BF282-DA24-4036-BEEA-CD2DDC91F2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562" y="2769808"/>
            <a:ext cx="7673903" cy="3096879"/>
          </a:xfrm>
          <a:prstGeom prst="rect">
            <a:avLst/>
          </a:prstGeom>
        </p:spPr>
      </p:pic>
    </p:spTree>
    <p:extLst>
      <p:ext uri="{BB962C8B-B14F-4D97-AF65-F5344CB8AC3E}">
        <p14:creationId xmlns:p14="http://schemas.microsoft.com/office/powerpoint/2010/main" val="41539967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F1BB3B-EF05-4ADB-A81E-9C9BDAC402E6}"/>
              </a:ext>
            </a:extLst>
          </p:cNvPr>
          <p:cNvSpPr>
            <a:spLocks noGrp="1"/>
          </p:cNvSpPr>
          <p:nvPr>
            <p:ph type="title"/>
          </p:nvPr>
        </p:nvSpPr>
        <p:spPr>
          <a:xfrm>
            <a:off x="675164" y="304800"/>
            <a:ext cx="7886700" cy="2291717"/>
          </a:xfrm>
        </p:spPr>
        <p:txBody>
          <a:bodyPr>
            <a:normAutofit fontScale="90000"/>
          </a:bodyPr>
          <a:lstStyle/>
          <a:p>
            <a:r>
              <a:rPr lang="pt-BR" dirty="0">
                <a:effectLst>
                  <a:outerShdw blurRad="38100" dist="38100" dir="2700000" algn="tl">
                    <a:srgbClr val="000000">
                      <a:alpha val="43137"/>
                    </a:srgbClr>
                  </a:outerShdw>
                </a:effectLst>
              </a:rPr>
              <a:t>METODOLOGIA DO TRABALHO CIENTÍFICO: MÉTODOS E TÉCNICAS DA PESQUISA E DO TRABALHO ACADÊMICO</a:t>
            </a:r>
          </a:p>
        </p:txBody>
      </p:sp>
      <p:sp>
        <p:nvSpPr>
          <p:cNvPr id="3" name="Espaço Reservado para Texto 2">
            <a:extLst>
              <a:ext uri="{FF2B5EF4-FFF2-40B4-BE49-F238E27FC236}">
                <a16:creationId xmlns:a16="http://schemas.microsoft.com/office/drawing/2014/main" id="{7BA4042C-9880-4E70-AA9A-FE9B74118EEB}"/>
              </a:ext>
            </a:extLst>
          </p:cNvPr>
          <p:cNvSpPr>
            <a:spLocks noGrp="1"/>
          </p:cNvSpPr>
          <p:nvPr>
            <p:ph type="body" idx="1"/>
          </p:nvPr>
        </p:nvSpPr>
        <p:spPr/>
        <p:txBody>
          <a:bodyPr/>
          <a:lstStyle/>
          <a:p>
            <a:endParaRPr lang="pt-BR" dirty="0"/>
          </a:p>
        </p:txBody>
      </p:sp>
      <p:pic>
        <p:nvPicPr>
          <p:cNvPr id="5" name="Imagem 4">
            <a:extLst>
              <a:ext uri="{FF2B5EF4-FFF2-40B4-BE49-F238E27FC236}">
                <a16:creationId xmlns:a16="http://schemas.microsoft.com/office/drawing/2014/main" id="{AADB5FA5-D623-4E60-8E2E-3F190DE9C1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769808"/>
            <a:ext cx="7886699" cy="3307227"/>
          </a:xfrm>
          <a:prstGeom prst="rect">
            <a:avLst/>
          </a:prstGeom>
        </p:spPr>
      </p:pic>
      <p:pic>
        <p:nvPicPr>
          <p:cNvPr id="6" name="Picture 2">
            <a:extLst>
              <a:ext uri="{FF2B5EF4-FFF2-40B4-BE49-F238E27FC236}">
                <a16:creationId xmlns:a16="http://schemas.microsoft.com/office/drawing/2014/main" id="{641D49F3-BEE5-4DAE-8167-7FD4C2DD5C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330850" y="5313898"/>
            <a:ext cx="750735" cy="56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2835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5FBBA2-89F6-425A-9F3F-F7A7EA15C9A3}"/>
              </a:ext>
            </a:extLst>
          </p:cNvPr>
          <p:cNvSpPr>
            <a:spLocks noGrp="1"/>
          </p:cNvSpPr>
          <p:nvPr>
            <p:ph type="title"/>
          </p:nvPr>
        </p:nvSpPr>
        <p:spPr>
          <a:xfrm>
            <a:off x="628649" y="625387"/>
            <a:ext cx="7886700" cy="753862"/>
          </a:xfrm>
        </p:spPr>
        <p:txBody>
          <a:bodyPr/>
          <a:lstStyle/>
          <a:p>
            <a:r>
              <a:rPr lang="pt-BR" dirty="0">
                <a:effectLst>
                  <a:outerShdw blurRad="38100" dist="38100" dir="2700000" algn="tl">
                    <a:srgbClr val="000000">
                      <a:alpha val="43137"/>
                    </a:srgbClr>
                  </a:outerShdw>
                </a:effectLst>
              </a:rPr>
              <a:t>NORMAS DA ABNT</a:t>
            </a:r>
          </a:p>
        </p:txBody>
      </p:sp>
      <p:sp>
        <p:nvSpPr>
          <p:cNvPr id="3" name="Espaço Reservado para Texto 2">
            <a:extLst>
              <a:ext uri="{FF2B5EF4-FFF2-40B4-BE49-F238E27FC236}">
                <a16:creationId xmlns:a16="http://schemas.microsoft.com/office/drawing/2014/main" id="{10E78A53-F7EB-499C-8D8A-D8FC46D5EB7B}"/>
              </a:ext>
            </a:extLst>
          </p:cNvPr>
          <p:cNvSpPr>
            <a:spLocks noGrp="1"/>
          </p:cNvSpPr>
          <p:nvPr>
            <p:ph type="body" idx="1"/>
          </p:nvPr>
        </p:nvSpPr>
        <p:spPr/>
        <p:txBody>
          <a:bodyPr/>
          <a:lstStyle/>
          <a:p>
            <a:endParaRPr lang="pt-BR" dirty="0"/>
          </a:p>
        </p:txBody>
      </p:sp>
      <p:pic>
        <p:nvPicPr>
          <p:cNvPr id="5" name="Imagem 4">
            <a:extLst>
              <a:ext uri="{FF2B5EF4-FFF2-40B4-BE49-F238E27FC236}">
                <a16:creationId xmlns:a16="http://schemas.microsoft.com/office/drawing/2014/main" id="{E13A71DC-7DFD-45A2-8060-6FE604F6E2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068" y="2128931"/>
            <a:ext cx="8295861" cy="3467198"/>
          </a:xfrm>
          <a:prstGeom prst="rect">
            <a:avLst/>
          </a:prstGeom>
        </p:spPr>
      </p:pic>
      <p:pic>
        <p:nvPicPr>
          <p:cNvPr id="6" name="Picture 2">
            <a:extLst>
              <a:ext uri="{FF2B5EF4-FFF2-40B4-BE49-F238E27FC236}">
                <a16:creationId xmlns:a16="http://schemas.microsoft.com/office/drawing/2014/main" id="{0101206D-2405-4099-A951-4C0F96192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185076" y="4333238"/>
            <a:ext cx="750735" cy="56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741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ABBD6A-7A37-4927-ADE9-F8048835A9C7}"/>
              </a:ext>
            </a:extLst>
          </p:cNvPr>
          <p:cNvSpPr>
            <a:spLocks noGrp="1"/>
          </p:cNvSpPr>
          <p:nvPr>
            <p:ph type="title"/>
          </p:nvPr>
        </p:nvSpPr>
        <p:spPr>
          <a:xfrm>
            <a:off x="628650" y="206020"/>
            <a:ext cx="7886700" cy="1438759"/>
          </a:xfrm>
        </p:spPr>
        <p:txBody>
          <a:bodyPr>
            <a:normAutofit/>
          </a:bodyPr>
          <a:lstStyle/>
          <a:p>
            <a:r>
              <a:rPr lang="pt-BR" sz="4000" dirty="0">
                <a:effectLst>
                  <a:outerShdw blurRad="38100" dist="38100" dir="2700000" algn="tl">
                    <a:srgbClr val="000000">
                      <a:alpha val="43137"/>
                    </a:srgbClr>
                  </a:outerShdw>
                </a:effectLst>
              </a:rPr>
              <a:t>CITAÇÃO DIRETA  </a:t>
            </a:r>
            <a:br>
              <a:rPr lang="pt-BR" sz="4000" dirty="0">
                <a:effectLst>
                  <a:outerShdw blurRad="38100" dist="38100" dir="2700000" algn="tl">
                    <a:srgbClr val="000000">
                      <a:alpha val="43137"/>
                    </a:srgbClr>
                  </a:outerShdw>
                </a:effectLst>
              </a:rPr>
            </a:br>
            <a:r>
              <a:rPr lang="pt-BR" sz="4000" dirty="0">
                <a:effectLst>
                  <a:outerShdw blurRad="38100" dist="38100" dir="2700000" algn="tl">
                    <a:srgbClr val="000000">
                      <a:alpha val="43137"/>
                    </a:srgbClr>
                  </a:outerShdw>
                </a:effectLst>
              </a:rPr>
              <a:t>EXEMPLO COM UM AUTOR</a:t>
            </a:r>
          </a:p>
        </p:txBody>
      </p:sp>
      <p:sp>
        <p:nvSpPr>
          <p:cNvPr id="3" name="Espaço Reservado para Texto 2">
            <a:extLst>
              <a:ext uri="{FF2B5EF4-FFF2-40B4-BE49-F238E27FC236}">
                <a16:creationId xmlns:a16="http://schemas.microsoft.com/office/drawing/2014/main" id="{3B948E33-97F4-45CA-B43F-3D8169363F75}"/>
              </a:ext>
            </a:extLst>
          </p:cNvPr>
          <p:cNvSpPr>
            <a:spLocks noGrp="1"/>
          </p:cNvSpPr>
          <p:nvPr>
            <p:ph type="body" idx="1"/>
          </p:nvPr>
        </p:nvSpPr>
        <p:spPr>
          <a:xfrm>
            <a:off x="628650" y="2015839"/>
            <a:ext cx="7886700" cy="2826321"/>
          </a:xfrm>
        </p:spPr>
        <p:txBody>
          <a:bodyPr>
            <a:normAutofit/>
          </a:bodyPr>
          <a:lstStyle/>
          <a:p>
            <a:pPr marL="342900" indent="-342900" algn="just">
              <a:lnSpc>
                <a:spcPct val="150000"/>
              </a:lnSpc>
              <a:spcBef>
                <a:spcPts val="0"/>
              </a:spcBef>
              <a:buFont typeface="Wingdings" panose="05000000000000000000" pitchFamily="2" charset="2"/>
              <a:buChar char="q"/>
            </a:pPr>
            <a:r>
              <a:rPr lang="pt-BR" sz="1700" dirty="0"/>
              <a:t>“A produção de lítio começa em </a:t>
            </a:r>
            <a:r>
              <a:rPr lang="pt-BR" sz="1700" dirty="0" err="1"/>
              <a:t>Searles</a:t>
            </a:r>
            <a:r>
              <a:rPr lang="pt-BR" sz="1700" dirty="0"/>
              <a:t> Lake, Califórnia, em 1928” (MUMFORD, 1949, p. 513);</a:t>
            </a:r>
          </a:p>
          <a:p>
            <a:pPr marL="342900" indent="-342900" algn="just">
              <a:lnSpc>
                <a:spcPct val="150000"/>
              </a:lnSpc>
              <a:spcBef>
                <a:spcPts val="0"/>
              </a:spcBef>
              <a:buFont typeface="Wingdings" panose="05000000000000000000" pitchFamily="2" charset="2"/>
              <a:buChar char="q"/>
            </a:pPr>
            <a:r>
              <a:rPr lang="pt-BR" sz="1700" dirty="0"/>
              <a:t>Segundo </a:t>
            </a:r>
            <a:r>
              <a:rPr lang="pt-BR" sz="1700" dirty="0" err="1"/>
              <a:t>Mumford</a:t>
            </a:r>
            <a:r>
              <a:rPr lang="pt-BR" sz="1700" dirty="0"/>
              <a:t> (1949, p. 513), “a produção de lítio começa em </a:t>
            </a:r>
            <a:r>
              <a:rPr lang="pt-BR" sz="1700" dirty="0" err="1"/>
              <a:t>Searles</a:t>
            </a:r>
            <a:r>
              <a:rPr lang="pt-BR" sz="1700" dirty="0"/>
              <a:t> Lake, Califórnia, em 1928”.</a:t>
            </a:r>
          </a:p>
          <a:p>
            <a:pPr algn="l"/>
            <a:endParaRPr lang="pt-BR" dirty="0"/>
          </a:p>
        </p:txBody>
      </p:sp>
    </p:spTree>
    <p:extLst>
      <p:ext uri="{BB962C8B-B14F-4D97-AF65-F5344CB8AC3E}">
        <p14:creationId xmlns:p14="http://schemas.microsoft.com/office/powerpoint/2010/main" val="38208468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7E6010-9384-4557-BA70-05A98B49DB43}"/>
              </a:ext>
            </a:extLst>
          </p:cNvPr>
          <p:cNvSpPr>
            <a:spLocks noGrp="1"/>
          </p:cNvSpPr>
          <p:nvPr>
            <p:ph type="title"/>
          </p:nvPr>
        </p:nvSpPr>
        <p:spPr>
          <a:xfrm>
            <a:off x="628650" y="182205"/>
            <a:ext cx="7886700" cy="928315"/>
          </a:xfrm>
        </p:spPr>
        <p:txBody>
          <a:bodyPr/>
          <a:lstStyle/>
          <a:p>
            <a:r>
              <a:rPr lang="pt-BR" dirty="0">
                <a:effectLst>
                  <a:outerShdw blurRad="38100" dist="38100" dir="2700000" algn="tl">
                    <a:srgbClr val="000000">
                      <a:alpha val="43137"/>
                    </a:srgbClr>
                  </a:outerShdw>
                </a:effectLst>
              </a:rPr>
              <a:t>NORMAS DA ABNT</a:t>
            </a:r>
          </a:p>
        </p:txBody>
      </p:sp>
      <p:sp>
        <p:nvSpPr>
          <p:cNvPr id="3" name="Espaço Reservado para Texto 2">
            <a:extLst>
              <a:ext uri="{FF2B5EF4-FFF2-40B4-BE49-F238E27FC236}">
                <a16:creationId xmlns:a16="http://schemas.microsoft.com/office/drawing/2014/main" id="{F43F3598-BF57-4583-9457-86784B2BDCDD}"/>
              </a:ext>
            </a:extLst>
          </p:cNvPr>
          <p:cNvSpPr>
            <a:spLocks noGrp="1"/>
          </p:cNvSpPr>
          <p:nvPr>
            <p:ph type="body" idx="1"/>
          </p:nvPr>
        </p:nvSpPr>
        <p:spPr/>
        <p:txBody>
          <a:bodyPr/>
          <a:lstStyle/>
          <a:p>
            <a:endParaRPr lang="pt-BR" dirty="0"/>
          </a:p>
        </p:txBody>
      </p:sp>
      <p:grpSp>
        <p:nvGrpSpPr>
          <p:cNvPr id="4" name="Agrupar 3">
            <a:extLst>
              <a:ext uri="{FF2B5EF4-FFF2-40B4-BE49-F238E27FC236}">
                <a16:creationId xmlns:a16="http://schemas.microsoft.com/office/drawing/2014/main" id="{DEA85A8F-BC99-4882-9F01-52662BF4CCA5}"/>
              </a:ext>
            </a:extLst>
          </p:cNvPr>
          <p:cNvGrpSpPr/>
          <p:nvPr/>
        </p:nvGrpSpPr>
        <p:grpSpPr>
          <a:xfrm>
            <a:off x="582136" y="1110520"/>
            <a:ext cx="8337069" cy="4782909"/>
            <a:chOff x="193901" y="1109552"/>
            <a:chExt cx="8337069" cy="4782909"/>
          </a:xfrm>
        </p:grpSpPr>
        <p:pic>
          <p:nvPicPr>
            <p:cNvPr id="5" name="Imagem 4">
              <a:extLst>
                <a:ext uri="{FF2B5EF4-FFF2-40B4-BE49-F238E27FC236}">
                  <a16:creationId xmlns:a16="http://schemas.microsoft.com/office/drawing/2014/main" id="{7238A2D2-BDCF-4164-9A0F-DC83C7AB2DE0}"/>
                </a:ext>
              </a:extLst>
            </p:cNvPr>
            <p:cNvPicPr>
              <a:picLocks noChangeAspect="1"/>
            </p:cNvPicPr>
            <p:nvPr/>
          </p:nvPicPr>
          <p:blipFill rotWithShape="1">
            <a:blip r:embed="rId2"/>
            <a:srcRect t="9803" r="3084" b="8256"/>
            <a:stretch/>
          </p:blipFill>
          <p:spPr>
            <a:xfrm>
              <a:off x="193901" y="1109552"/>
              <a:ext cx="7071175" cy="4782909"/>
            </a:xfrm>
            <a:prstGeom prst="rect">
              <a:avLst/>
            </a:prstGeom>
          </p:spPr>
        </p:pic>
        <p:sp>
          <p:nvSpPr>
            <p:cNvPr id="6" name="Retângulo 5">
              <a:extLst>
                <a:ext uri="{FF2B5EF4-FFF2-40B4-BE49-F238E27FC236}">
                  <a16:creationId xmlns:a16="http://schemas.microsoft.com/office/drawing/2014/main" id="{14D44776-C059-4B07-8517-2DB8E8C33839}"/>
                </a:ext>
              </a:extLst>
            </p:cNvPr>
            <p:cNvSpPr/>
            <p:nvPr/>
          </p:nvSpPr>
          <p:spPr>
            <a:xfrm>
              <a:off x="1619672" y="3429000"/>
              <a:ext cx="288032" cy="36004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3D62BEBA-F1EE-4225-976D-DFFB344D3EC6}"/>
                </a:ext>
              </a:extLst>
            </p:cNvPr>
            <p:cNvSpPr/>
            <p:nvPr/>
          </p:nvSpPr>
          <p:spPr>
            <a:xfrm>
              <a:off x="1619672" y="4293096"/>
              <a:ext cx="28803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F91EF130-F8A3-4F64-A3F1-9924172D5850}"/>
                </a:ext>
              </a:extLst>
            </p:cNvPr>
            <p:cNvSpPr/>
            <p:nvPr/>
          </p:nvSpPr>
          <p:spPr>
            <a:xfrm>
              <a:off x="1619672" y="5185384"/>
              <a:ext cx="288032" cy="360040"/>
            </a:xfrm>
            <a:prstGeom prst="rect">
              <a:avLst/>
            </a:prstGeom>
            <a:noFill/>
            <a:ln>
              <a:solidFill>
                <a:srgbClr val="6D6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9" name="Conector de seta reta 6">
              <a:extLst>
                <a:ext uri="{FF2B5EF4-FFF2-40B4-BE49-F238E27FC236}">
                  <a16:creationId xmlns:a16="http://schemas.microsoft.com/office/drawing/2014/main" id="{1B1DFEE7-771C-4CFD-A16F-5EE2D9239D0F}"/>
                </a:ext>
              </a:extLst>
            </p:cNvPr>
            <p:cNvCxnSpPr/>
            <p:nvPr/>
          </p:nvCxnSpPr>
          <p:spPr>
            <a:xfrm>
              <a:off x="4214084" y="3916238"/>
              <a:ext cx="504056" cy="0"/>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Conector de seta reta 11">
              <a:extLst>
                <a:ext uri="{FF2B5EF4-FFF2-40B4-BE49-F238E27FC236}">
                  <a16:creationId xmlns:a16="http://schemas.microsoft.com/office/drawing/2014/main" id="{2799814A-FB5F-4C83-9095-BA4E157B751F}"/>
                </a:ext>
              </a:extLst>
            </p:cNvPr>
            <p:cNvCxnSpPr/>
            <p:nvPr/>
          </p:nvCxnSpPr>
          <p:spPr>
            <a:xfrm>
              <a:off x="4214084" y="4725144"/>
              <a:ext cx="50405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ector de seta reta 12">
              <a:extLst>
                <a:ext uri="{FF2B5EF4-FFF2-40B4-BE49-F238E27FC236}">
                  <a16:creationId xmlns:a16="http://schemas.microsoft.com/office/drawing/2014/main" id="{92D563EC-95B5-4975-9B25-9850C7A2D9F0}"/>
                </a:ext>
              </a:extLst>
            </p:cNvPr>
            <p:cNvCxnSpPr/>
            <p:nvPr/>
          </p:nvCxnSpPr>
          <p:spPr>
            <a:xfrm>
              <a:off x="4214084" y="5616227"/>
              <a:ext cx="504056" cy="0"/>
            </a:xfrm>
            <a:prstGeom prst="straightConnector1">
              <a:avLst/>
            </a:prstGeom>
            <a:ln w="38100">
              <a:solidFill>
                <a:srgbClr val="6D6471"/>
              </a:solidFill>
              <a:tailEnd type="arrow"/>
            </a:ln>
          </p:spPr>
          <p:style>
            <a:lnRef idx="1">
              <a:schemeClr val="accent1"/>
            </a:lnRef>
            <a:fillRef idx="0">
              <a:schemeClr val="accent1"/>
            </a:fillRef>
            <a:effectRef idx="0">
              <a:schemeClr val="accent1"/>
            </a:effectRef>
            <a:fontRef idx="minor">
              <a:schemeClr val="tx1"/>
            </a:fontRef>
          </p:style>
        </p:cxnSp>
        <p:sp>
          <p:nvSpPr>
            <p:cNvPr id="14" name="CaixaDeTexto 13">
              <a:extLst>
                <a:ext uri="{FF2B5EF4-FFF2-40B4-BE49-F238E27FC236}">
                  <a16:creationId xmlns:a16="http://schemas.microsoft.com/office/drawing/2014/main" id="{A6594C40-9E52-4D36-A6BE-0121CC6E0AEA}"/>
                </a:ext>
              </a:extLst>
            </p:cNvPr>
            <p:cNvSpPr txBox="1"/>
            <p:nvPr/>
          </p:nvSpPr>
          <p:spPr>
            <a:xfrm>
              <a:off x="4718140" y="3685406"/>
              <a:ext cx="1074333" cy="461665"/>
            </a:xfrm>
            <a:prstGeom prst="rect">
              <a:avLst/>
            </a:prstGeom>
            <a:noFill/>
          </p:spPr>
          <p:txBody>
            <a:bodyPr wrap="none" rtlCol="0">
              <a:spAutoFit/>
            </a:bodyPr>
            <a:lstStyle/>
            <a:p>
              <a:pPr algn="ctr"/>
              <a:r>
                <a:rPr lang="pt-BR" sz="1200" b="1" dirty="0">
                  <a:latin typeface="Avenir LT Std 35 Light" pitchFamily="34" charset="0"/>
                </a:rPr>
                <a:t>Documento </a:t>
              </a:r>
            </a:p>
            <a:p>
              <a:pPr algn="ctr"/>
              <a:r>
                <a:rPr lang="pt-BR" sz="1200" b="1" dirty="0">
                  <a:latin typeface="Avenir LT Std 35 Light" pitchFamily="34" charset="0"/>
                </a:rPr>
                <a:t>completo</a:t>
              </a:r>
            </a:p>
          </p:txBody>
        </p:sp>
        <p:sp>
          <p:nvSpPr>
            <p:cNvPr id="15" name="CaixaDeTexto 14">
              <a:extLst>
                <a:ext uri="{FF2B5EF4-FFF2-40B4-BE49-F238E27FC236}">
                  <a16:creationId xmlns:a16="http://schemas.microsoft.com/office/drawing/2014/main" id="{5249EDFA-F3D1-4A97-8BA1-26EEE4E0075B}"/>
                </a:ext>
              </a:extLst>
            </p:cNvPr>
            <p:cNvSpPr txBox="1"/>
            <p:nvPr/>
          </p:nvSpPr>
          <p:spPr>
            <a:xfrm>
              <a:off x="4716016" y="4545124"/>
              <a:ext cx="1074332" cy="461665"/>
            </a:xfrm>
            <a:prstGeom prst="rect">
              <a:avLst/>
            </a:prstGeom>
            <a:noFill/>
          </p:spPr>
          <p:txBody>
            <a:bodyPr wrap="none" rtlCol="0">
              <a:spAutoFit/>
            </a:bodyPr>
            <a:lstStyle/>
            <a:p>
              <a:pPr algn="ctr"/>
              <a:r>
                <a:rPr lang="pt-BR" sz="1200" b="1" dirty="0">
                  <a:latin typeface="Avenir LT Std 35 Light" pitchFamily="34" charset="0"/>
                </a:rPr>
                <a:t>Documento </a:t>
              </a:r>
            </a:p>
            <a:p>
              <a:pPr algn="ctr"/>
              <a:r>
                <a:rPr lang="pt-BR" sz="1200" b="1" dirty="0">
                  <a:latin typeface="Avenir LT Std 35 Light" pitchFamily="34" charset="0"/>
                </a:rPr>
                <a:t>parcial</a:t>
              </a:r>
            </a:p>
          </p:txBody>
        </p:sp>
        <p:sp>
          <p:nvSpPr>
            <p:cNvPr id="16" name="CaixaDeTexto 15">
              <a:extLst>
                <a:ext uri="{FF2B5EF4-FFF2-40B4-BE49-F238E27FC236}">
                  <a16:creationId xmlns:a16="http://schemas.microsoft.com/office/drawing/2014/main" id="{0432ECF9-57AB-4BDD-92CD-72D4B700961F}"/>
                </a:ext>
              </a:extLst>
            </p:cNvPr>
            <p:cNvSpPr txBox="1"/>
            <p:nvPr/>
          </p:nvSpPr>
          <p:spPr>
            <a:xfrm>
              <a:off x="4645497" y="5358407"/>
              <a:ext cx="1438671" cy="461665"/>
            </a:xfrm>
            <a:prstGeom prst="rect">
              <a:avLst/>
            </a:prstGeom>
            <a:noFill/>
          </p:spPr>
          <p:txBody>
            <a:bodyPr wrap="square" rtlCol="0">
              <a:spAutoFit/>
            </a:bodyPr>
            <a:lstStyle/>
            <a:p>
              <a:pPr algn="ctr"/>
              <a:r>
                <a:rPr lang="pt-BR" sz="1200" b="1" dirty="0">
                  <a:latin typeface="Avenir LT Std 35 Light" pitchFamily="34" charset="0"/>
                </a:rPr>
                <a:t>Documento não disponível</a:t>
              </a:r>
            </a:p>
          </p:txBody>
        </p:sp>
        <p:pic>
          <p:nvPicPr>
            <p:cNvPr id="17" name="Imagem 16">
              <a:extLst>
                <a:ext uri="{FF2B5EF4-FFF2-40B4-BE49-F238E27FC236}">
                  <a16:creationId xmlns:a16="http://schemas.microsoft.com/office/drawing/2014/main" id="{DDB7CFD8-A078-4285-B35D-DEA7AC82D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1639263"/>
              <a:ext cx="2878850" cy="2132260"/>
            </a:xfrm>
            <a:prstGeom prst="rect">
              <a:avLst/>
            </a:prstGeom>
          </p:spPr>
        </p:pic>
        <p:sp>
          <p:nvSpPr>
            <p:cNvPr id="18" name="Seta Dobrada 5">
              <a:extLst>
                <a:ext uri="{FF2B5EF4-FFF2-40B4-BE49-F238E27FC236}">
                  <a16:creationId xmlns:a16="http://schemas.microsoft.com/office/drawing/2014/main" id="{997DE289-88F0-413F-B789-49A1344FB507}"/>
                </a:ext>
              </a:extLst>
            </p:cNvPr>
            <p:cNvSpPr/>
            <p:nvPr/>
          </p:nvSpPr>
          <p:spPr>
            <a:xfrm>
              <a:off x="1772112" y="2132856"/>
              <a:ext cx="4240048" cy="1276698"/>
            </a:xfrm>
            <a:prstGeom prst="bentArrow">
              <a:avLst>
                <a:gd name="adj1" fmla="val 3831"/>
                <a:gd name="adj2" fmla="val 25000"/>
                <a:gd name="adj3" fmla="val 30116"/>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9" name="CaixaDeTexto 18">
              <a:extLst>
                <a:ext uri="{FF2B5EF4-FFF2-40B4-BE49-F238E27FC236}">
                  <a16:creationId xmlns:a16="http://schemas.microsoft.com/office/drawing/2014/main" id="{6CF9460D-45A4-4122-9717-9A59A7BFD77B}"/>
                </a:ext>
              </a:extLst>
            </p:cNvPr>
            <p:cNvSpPr txBox="1"/>
            <p:nvPr/>
          </p:nvSpPr>
          <p:spPr>
            <a:xfrm>
              <a:off x="1676472" y="1380206"/>
              <a:ext cx="638993" cy="553998"/>
            </a:xfrm>
            <a:prstGeom prst="rect">
              <a:avLst/>
            </a:prstGeom>
            <a:noFill/>
          </p:spPr>
          <p:txBody>
            <a:bodyPr wrap="square" rtlCol="0">
              <a:spAutoFit/>
            </a:bodyPr>
            <a:lstStyle/>
            <a:p>
              <a:r>
                <a:rPr lang="pt-BR" sz="3000" b="1" dirty="0">
                  <a:solidFill>
                    <a:srgbClr val="FF0000"/>
                  </a:solidFill>
                  <a:latin typeface="Avenir LT Std 35 Light" pitchFamily="34" charset="0"/>
                </a:rPr>
                <a:t>1º</a:t>
              </a:r>
            </a:p>
          </p:txBody>
        </p:sp>
        <p:sp>
          <p:nvSpPr>
            <p:cNvPr id="20" name="CaixaDeTexto 19">
              <a:extLst>
                <a:ext uri="{FF2B5EF4-FFF2-40B4-BE49-F238E27FC236}">
                  <a16:creationId xmlns:a16="http://schemas.microsoft.com/office/drawing/2014/main" id="{23E23AAA-31EF-41C7-A17C-0A4D8CC9207C}"/>
                </a:ext>
              </a:extLst>
            </p:cNvPr>
            <p:cNvSpPr txBox="1"/>
            <p:nvPr/>
          </p:nvSpPr>
          <p:spPr>
            <a:xfrm>
              <a:off x="3077376" y="2806973"/>
              <a:ext cx="1050625" cy="553998"/>
            </a:xfrm>
            <a:prstGeom prst="rect">
              <a:avLst/>
            </a:prstGeom>
            <a:noFill/>
          </p:spPr>
          <p:txBody>
            <a:bodyPr wrap="square" rtlCol="0">
              <a:spAutoFit/>
            </a:bodyPr>
            <a:lstStyle/>
            <a:p>
              <a:r>
                <a:rPr lang="pt-BR" sz="3000" b="1" dirty="0">
                  <a:solidFill>
                    <a:srgbClr val="FF0000"/>
                  </a:solidFill>
                  <a:latin typeface="Avenir LT Std 35 Light" pitchFamily="34" charset="0"/>
                </a:rPr>
                <a:t>2º</a:t>
              </a:r>
            </a:p>
          </p:txBody>
        </p:sp>
        <p:sp>
          <p:nvSpPr>
            <p:cNvPr id="21" name="CaixaDeTexto 20">
              <a:extLst>
                <a:ext uri="{FF2B5EF4-FFF2-40B4-BE49-F238E27FC236}">
                  <a16:creationId xmlns:a16="http://schemas.microsoft.com/office/drawing/2014/main" id="{9869551B-9858-443A-B2B8-D411D0FC6B1F}"/>
                </a:ext>
              </a:extLst>
            </p:cNvPr>
            <p:cNvSpPr txBox="1"/>
            <p:nvPr/>
          </p:nvSpPr>
          <p:spPr>
            <a:xfrm>
              <a:off x="1156336" y="2852936"/>
              <a:ext cx="751368" cy="553998"/>
            </a:xfrm>
            <a:prstGeom prst="rect">
              <a:avLst/>
            </a:prstGeom>
            <a:noFill/>
          </p:spPr>
          <p:txBody>
            <a:bodyPr wrap="square" rtlCol="0">
              <a:spAutoFit/>
            </a:bodyPr>
            <a:lstStyle/>
            <a:p>
              <a:r>
                <a:rPr lang="pt-BR" sz="3000" b="1" dirty="0">
                  <a:solidFill>
                    <a:srgbClr val="FF0000"/>
                  </a:solidFill>
                  <a:latin typeface="Avenir LT Std 35 Light" pitchFamily="34" charset="0"/>
                </a:rPr>
                <a:t>3º</a:t>
              </a:r>
            </a:p>
          </p:txBody>
        </p:sp>
      </p:grpSp>
      <p:pic>
        <p:nvPicPr>
          <p:cNvPr id="22" name="Picture 3">
            <a:extLst>
              <a:ext uri="{FF2B5EF4-FFF2-40B4-BE49-F238E27FC236}">
                <a16:creationId xmlns:a16="http://schemas.microsoft.com/office/drawing/2014/main" id="{61547F6C-1AE1-4113-8E3D-B35287A88F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93586" flipH="1">
            <a:off x="1787982" y="1981106"/>
            <a:ext cx="562975" cy="49117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58702038-A85D-4578-B8CC-3DB0CE1A70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7630262" flipH="1">
            <a:off x="3157719" y="2869478"/>
            <a:ext cx="470049" cy="4100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4320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053C13-C29D-4DBB-9AC9-F19D3EB43943}"/>
              </a:ext>
            </a:extLst>
          </p:cNvPr>
          <p:cNvSpPr>
            <a:spLocks noGrp="1"/>
          </p:cNvSpPr>
          <p:nvPr>
            <p:ph type="title"/>
          </p:nvPr>
        </p:nvSpPr>
        <p:spPr>
          <a:xfrm>
            <a:off x="1128118" y="401605"/>
            <a:ext cx="6887763" cy="795149"/>
          </a:xfrm>
        </p:spPr>
        <p:txBody>
          <a:bodyPr>
            <a:normAutofit/>
          </a:bodyPr>
          <a:lstStyle/>
          <a:p>
            <a:r>
              <a:rPr lang="pt-BR" dirty="0">
                <a:effectLst>
                  <a:outerShdw blurRad="38100" dist="38100" dir="2700000" algn="tl">
                    <a:srgbClr val="000000">
                      <a:alpha val="43137"/>
                    </a:srgbClr>
                  </a:outerShdw>
                </a:effectLst>
              </a:rPr>
              <a:t>NORMAS DA ABNT</a:t>
            </a:r>
          </a:p>
        </p:txBody>
      </p:sp>
      <p:pic>
        <p:nvPicPr>
          <p:cNvPr id="4" name="Imagem 3">
            <a:extLst>
              <a:ext uri="{FF2B5EF4-FFF2-40B4-BE49-F238E27FC236}">
                <a16:creationId xmlns:a16="http://schemas.microsoft.com/office/drawing/2014/main" id="{BA399EB4-ACB0-404A-8416-0090E2CF6C0C}"/>
              </a:ext>
            </a:extLst>
          </p:cNvPr>
          <p:cNvPicPr>
            <a:picLocks noChangeAspect="1"/>
          </p:cNvPicPr>
          <p:nvPr/>
        </p:nvPicPr>
        <p:blipFill rotWithShape="1">
          <a:blip r:embed="rId2"/>
          <a:srcRect l="19306" t="16222" r="39669" b="10375"/>
          <a:stretch/>
        </p:blipFill>
        <p:spPr>
          <a:xfrm>
            <a:off x="1019830" y="2102740"/>
            <a:ext cx="3204707" cy="4587131"/>
          </a:xfrm>
          <a:prstGeom prst="rect">
            <a:avLst/>
          </a:prstGeom>
        </p:spPr>
      </p:pic>
      <p:sp>
        <p:nvSpPr>
          <p:cNvPr id="5" name="CaixaDeTexto 4">
            <a:extLst>
              <a:ext uri="{FF2B5EF4-FFF2-40B4-BE49-F238E27FC236}">
                <a16:creationId xmlns:a16="http://schemas.microsoft.com/office/drawing/2014/main" id="{100B8EE7-9D9E-4F34-ABC5-2067C4438480}"/>
              </a:ext>
            </a:extLst>
          </p:cNvPr>
          <p:cNvSpPr txBox="1"/>
          <p:nvPr/>
        </p:nvSpPr>
        <p:spPr>
          <a:xfrm>
            <a:off x="4919464" y="2441866"/>
            <a:ext cx="3672408" cy="3108543"/>
          </a:xfrm>
          <a:prstGeom prst="rect">
            <a:avLst/>
          </a:prstGeom>
          <a:noFill/>
        </p:spPr>
        <p:txBody>
          <a:bodyPr wrap="square" rtlCol="0">
            <a:spAutoFit/>
          </a:bodyPr>
          <a:lstStyle/>
          <a:p>
            <a:pPr marL="457200" indent="-457200" algn="ctr">
              <a:buFont typeface="Wingdings" panose="05000000000000000000" pitchFamily="2" charset="2"/>
              <a:buChar char="q"/>
            </a:pPr>
            <a:r>
              <a:rPr lang="pt-BR" sz="2800" dirty="0">
                <a:solidFill>
                  <a:srgbClr val="024447"/>
                </a:solidFill>
                <a:latin typeface="Avenir LT Std 35 Light" pitchFamily="34" charset="0"/>
              </a:rPr>
              <a:t>Acesso de qualquer local, estando na Feevale ou fora.</a:t>
            </a:r>
          </a:p>
          <a:p>
            <a:pPr marL="457200" indent="-457200" algn="ctr">
              <a:buFont typeface="Wingdings" panose="05000000000000000000" pitchFamily="2" charset="2"/>
              <a:buChar char="Ø"/>
            </a:pPr>
            <a:endParaRPr lang="pt-BR" sz="2800" dirty="0">
              <a:solidFill>
                <a:srgbClr val="024447"/>
              </a:solidFill>
              <a:latin typeface="Avenir LT Std 35 Light" pitchFamily="34" charset="0"/>
            </a:endParaRPr>
          </a:p>
          <a:p>
            <a:pPr marL="457200" indent="-457200" algn="ctr">
              <a:buFont typeface="Wingdings" panose="05000000000000000000" pitchFamily="2" charset="2"/>
              <a:buChar char="q"/>
            </a:pPr>
            <a:r>
              <a:rPr lang="pt-BR" sz="2800" dirty="0">
                <a:solidFill>
                  <a:srgbClr val="024447"/>
                </a:solidFill>
                <a:latin typeface="Avenir LT Std 35 Light" pitchFamily="34" charset="0"/>
              </a:rPr>
              <a:t>Colocar somente número de matrícula e senha Feevale.</a:t>
            </a:r>
          </a:p>
        </p:txBody>
      </p:sp>
    </p:spTree>
    <p:extLst>
      <p:ext uri="{BB962C8B-B14F-4D97-AF65-F5344CB8AC3E}">
        <p14:creationId xmlns:p14="http://schemas.microsoft.com/office/powerpoint/2010/main" val="18001738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BBE14A-3596-47DA-8916-75AD6916AFFC}"/>
              </a:ext>
            </a:extLst>
          </p:cNvPr>
          <p:cNvSpPr>
            <a:spLocks noGrp="1"/>
          </p:cNvSpPr>
          <p:nvPr>
            <p:ph type="title"/>
          </p:nvPr>
        </p:nvSpPr>
        <p:spPr>
          <a:xfrm>
            <a:off x="628650" y="383261"/>
            <a:ext cx="7886700" cy="710315"/>
          </a:xfrm>
        </p:spPr>
        <p:txBody>
          <a:bodyPr/>
          <a:lstStyle/>
          <a:p>
            <a:r>
              <a:rPr lang="pt-BR" dirty="0">
                <a:effectLst>
                  <a:outerShdw blurRad="38100" dist="38100" dir="2700000" algn="tl">
                    <a:srgbClr val="000000">
                      <a:alpha val="43137"/>
                    </a:srgbClr>
                  </a:outerShdw>
                </a:effectLst>
              </a:rPr>
              <a:t>NOSSOS CONTATOS</a:t>
            </a:r>
          </a:p>
        </p:txBody>
      </p:sp>
      <p:sp>
        <p:nvSpPr>
          <p:cNvPr id="7" name="Espaço Reservado para Conteúdo 2">
            <a:extLst>
              <a:ext uri="{FF2B5EF4-FFF2-40B4-BE49-F238E27FC236}">
                <a16:creationId xmlns:a16="http://schemas.microsoft.com/office/drawing/2014/main" id="{715336C4-93EE-4A89-A966-A0A4FC9B336A}"/>
              </a:ext>
            </a:extLst>
          </p:cNvPr>
          <p:cNvSpPr txBox="1">
            <a:spLocks/>
          </p:cNvSpPr>
          <p:nvPr/>
        </p:nvSpPr>
        <p:spPr>
          <a:xfrm>
            <a:off x="2303440" y="1690232"/>
            <a:ext cx="6508051" cy="2806978"/>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rgbClr val="02444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spcBef>
                <a:spcPts val="0"/>
              </a:spcBef>
              <a:buFont typeface="Wingdings 2" pitchFamily="18" charset="2"/>
              <a:buNone/>
            </a:pPr>
            <a:r>
              <a:rPr lang="pt-BR" sz="3000" dirty="0">
                <a:hlinkClick r:id="rId2">
                  <a:extLst>
                    <a:ext uri="{A12FA001-AC4F-418D-AE19-62706E023703}">
                      <ahyp:hlinkClr xmlns:ahyp="http://schemas.microsoft.com/office/drawing/2018/hyperlinkcolor" val="tx"/>
                    </a:ext>
                  </a:extLst>
                </a:hlinkClick>
              </a:rPr>
              <a:t>http://www.feevale.br/biblioteca</a:t>
            </a:r>
            <a:endParaRPr lang="pt-BR" sz="3000" dirty="0"/>
          </a:p>
          <a:p>
            <a:pPr algn="l">
              <a:buFont typeface="Wingdings 2" pitchFamily="18" charset="2"/>
              <a:buNone/>
            </a:pPr>
            <a:r>
              <a:rPr lang="pt-BR" sz="3000" dirty="0">
                <a:hlinkClick r:id="rId3">
                  <a:extLst>
                    <a:ext uri="{A12FA001-AC4F-418D-AE19-62706E023703}">
                      <ahyp:hlinkClr xmlns:ahyp="http://schemas.microsoft.com/office/drawing/2018/hyperlinkcolor" val="tx"/>
                    </a:ext>
                  </a:extLst>
                </a:hlinkClick>
              </a:rPr>
              <a:t>http://facebook.com/bibliotecafeevale</a:t>
            </a:r>
            <a:endParaRPr lang="pt-BR" sz="3000" dirty="0"/>
          </a:p>
          <a:p>
            <a:pPr algn="l">
              <a:buFont typeface="Wingdings 2" pitchFamily="18" charset="2"/>
              <a:buNone/>
            </a:pPr>
            <a:r>
              <a:rPr lang="pt-BR" sz="3000" dirty="0">
                <a:hlinkClick r:id="rId4">
                  <a:extLst>
                    <a:ext uri="{A12FA001-AC4F-418D-AE19-62706E023703}">
                      <ahyp:hlinkClr xmlns:ahyp="http://schemas.microsoft.com/office/drawing/2018/hyperlinkcolor" val="tx"/>
                    </a:ext>
                  </a:extLst>
                </a:hlinkClick>
              </a:rPr>
              <a:t>biblio@feevale.br</a:t>
            </a:r>
            <a:endParaRPr lang="pt-BR" sz="3000" dirty="0"/>
          </a:p>
          <a:p>
            <a:pPr algn="l">
              <a:buFont typeface="Wingdings 2" pitchFamily="18" charset="2"/>
              <a:buNone/>
            </a:pPr>
            <a:r>
              <a:rPr lang="pt-BR" sz="3000" dirty="0"/>
              <a:t>3586-8800 ramal 9032</a:t>
            </a:r>
          </a:p>
          <a:p>
            <a:pPr algn="l">
              <a:buFont typeface="Wingdings 2" pitchFamily="18" charset="2"/>
              <a:buNone/>
            </a:pPr>
            <a:r>
              <a:rPr lang="pt-BR" sz="3000" dirty="0"/>
              <a:t>Central de Atendimento: 3586-8927</a:t>
            </a:r>
          </a:p>
        </p:txBody>
      </p:sp>
      <p:grpSp>
        <p:nvGrpSpPr>
          <p:cNvPr id="8" name="Grupo 9">
            <a:extLst>
              <a:ext uri="{FF2B5EF4-FFF2-40B4-BE49-F238E27FC236}">
                <a16:creationId xmlns:a16="http://schemas.microsoft.com/office/drawing/2014/main" id="{6EF88497-945A-4C21-820F-FB241EE30F35}"/>
              </a:ext>
            </a:extLst>
          </p:cNvPr>
          <p:cNvGrpSpPr/>
          <p:nvPr/>
        </p:nvGrpSpPr>
        <p:grpSpPr>
          <a:xfrm>
            <a:off x="1697710" y="1690232"/>
            <a:ext cx="605730" cy="2607299"/>
            <a:chOff x="587257" y="1997646"/>
            <a:chExt cx="624669" cy="2799822"/>
          </a:xfrm>
        </p:grpSpPr>
        <p:pic>
          <p:nvPicPr>
            <p:cNvPr id="9" name="Imagem 8">
              <a:extLst>
                <a:ext uri="{FF2B5EF4-FFF2-40B4-BE49-F238E27FC236}">
                  <a16:creationId xmlns:a16="http://schemas.microsoft.com/office/drawing/2014/main" id="{41AAF6D8-C626-4F27-9936-7254B19299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1997646"/>
              <a:ext cx="576064" cy="576064"/>
            </a:xfrm>
            <a:prstGeom prst="rect">
              <a:avLst/>
            </a:prstGeom>
          </p:spPr>
        </p:pic>
        <p:pic>
          <p:nvPicPr>
            <p:cNvPr id="10" name="Imagem 9">
              <a:extLst>
                <a:ext uri="{FF2B5EF4-FFF2-40B4-BE49-F238E27FC236}">
                  <a16:creationId xmlns:a16="http://schemas.microsoft.com/office/drawing/2014/main" id="{AB3C2800-7C92-4C4F-BBC7-492F517E6772}"/>
                </a:ext>
              </a:extLst>
            </p:cNvPr>
            <p:cNvPicPr>
              <a:picLocks noChangeAspect="1"/>
            </p:cNvPicPr>
            <p:nvPr/>
          </p:nvPicPr>
          <p:blipFill>
            <a:blip r:embed="rId6" cstate="print">
              <a:biLevel thresh="7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587257" y="2564904"/>
              <a:ext cx="624669" cy="624669"/>
            </a:xfrm>
            <a:prstGeom prst="rect">
              <a:avLst/>
            </a:prstGeom>
          </p:spPr>
        </p:pic>
        <p:pic>
          <p:nvPicPr>
            <p:cNvPr id="11" name="Imagem 10">
              <a:extLst>
                <a:ext uri="{FF2B5EF4-FFF2-40B4-BE49-F238E27FC236}">
                  <a16:creationId xmlns:a16="http://schemas.microsoft.com/office/drawing/2014/main" id="{D9BAC07D-BB65-4776-B4AC-0EC8DF2795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1560" y="3228304"/>
              <a:ext cx="529605" cy="529605"/>
            </a:xfrm>
            <a:prstGeom prst="rect">
              <a:avLst/>
            </a:prstGeom>
          </p:spPr>
        </p:pic>
        <p:pic>
          <p:nvPicPr>
            <p:cNvPr id="12" name="Imagem 11">
              <a:extLst>
                <a:ext uri="{FF2B5EF4-FFF2-40B4-BE49-F238E27FC236}">
                  <a16:creationId xmlns:a16="http://schemas.microsoft.com/office/drawing/2014/main" id="{9C1CF371-DD85-4D45-95AB-9B6DB1B8D9D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3568" y="3762473"/>
              <a:ext cx="457597" cy="457597"/>
            </a:xfrm>
            <a:prstGeom prst="rect">
              <a:avLst/>
            </a:prstGeom>
          </p:spPr>
        </p:pic>
        <p:pic>
          <p:nvPicPr>
            <p:cNvPr id="13" name="Imagem 12">
              <a:extLst>
                <a:ext uri="{FF2B5EF4-FFF2-40B4-BE49-F238E27FC236}">
                  <a16:creationId xmlns:a16="http://schemas.microsoft.com/office/drawing/2014/main" id="{95E41257-10B0-40A7-B071-B9C698D68C3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3252" y="4293096"/>
              <a:ext cx="504372" cy="504372"/>
            </a:xfrm>
            <a:prstGeom prst="rect">
              <a:avLst/>
            </a:prstGeom>
          </p:spPr>
        </p:pic>
      </p:grpSp>
    </p:spTree>
    <p:extLst>
      <p:ext uri="{BB962C8B-B14F-4D97-AF65-F5344CB8AC3E}">
        <p14:creationId xmlns:p14="http://schemas.microsoft.com/office/powerpoint/2010/main" val="6699933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073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C81CB0-83EA-4D98-BD62-CF1ED8888857}"/>
              </a:ext>
            </a:extLst>
          </p:cNvPr>
          <p:cNvSpPr>
            <a:spLocks noGrp="1"/>
          </p:cNvSpPr>
          <p:nvPr>
            <p:ph type="title"/>
          </p:nvPr>
        </p:nvSpPr>
        <p:spPr>
          <a:xfrm>
            <a:off x="628650" y="212034"/>
            <a:ext cx="7886700" cy="1418881"/>
          </a:xfrm>
        </p:spPr>
        <p:txBody>
          <a:bodyPr>
            <a:normAutofit/>
          </a:bodyPr>
          <a:lstStyle/>
          <a:p>
            <a:r>
              <a:rPr lang="pt-BR" sz="4000" dirty="0">
                <a:effectLst>
                  <a:outerShdw blurRad="38100" dist="38100" dir="2700000" algn="tl">
                    <a:srgbClr val="000000">
                      <a:alpha val="43137"/>
                    </a:srgbClr>
                  </a:outerShdw>
                </a:effectLst>
              </a:rPr>
              <a:t>CITAÇÃO DIRETA</a:t>
            </a:r>
            <a:br>
              <a:rPr lang="pt-BR" sz="4000" dirty="0">
                <a:effectLst>
                  <a:outerShdw blurRad="38100" dist="38100" dir="2700000" algn="tl">
                    <a:srgbClr val="000000">
                      <a:alpha val="43137"/>
                    </a:srgbClr>
                  </a:outerShdw>
                </a:effectLst>
              </a:rPr>
            </a:br>
            <a:r>
              <a:rPr lang="pt-BR" sz="4000" dirty="0">
                <a:effectLst>
                  <a:outerShdw blurRad="38100" dist="38100" dir="2700000" algn="tl">
                    <a:srgbClr val="000000">
                      <a:alpha val="43137"/>
                    </a:srgbClr>
                  </a:outerShdw>
                </a:effectLst>
              </a:rPr>
              <a:t> EXEMPLO COM ENTIDADE</a:t>
            </a:r>
          </a:p>
        </p:txBody>
      </p:sp>
      <p:sp>
        <p:nvSpPr>
          <p:cNvPr id="3" name="Espaço Reservado para Texto 2">
            <a:extLst>
              <a:ext uri="{FF2B5EF4-FFF2-40B4-BE49-F238E27FC236}">
                <a16:creationId xmlns:a16="http://schemas.microsoft.com/office/drawing/2014/main" id="{DD98B308-C352-4CF7-9A5B-16EC96A8E6B2}"/>
              </a:ext>
            </a:extLst>
          </p:cNvPr>
          <p:cNvSpPr>
            <a:spLocks noGrp="1"/>
          </p:cNvSpPr>
          <p:nvPr>
            <p:ph type="body" idx="1"/>
          </p:nvPr>
        </p:nvSpPr>
        <p:spPr>
          <a:xfrm>
            <a:off x="628650" y="2063224"/>
            <a:ext cx="7886700" cy="4240593"/>
          </a:xfrm>
        </p:spPr>
        <p:txBody>
          <a:bodyPr>
            <a:normAutofit/>
          </a:bodyPr>
          <a:lstStyle/>
          <a:p>
            <a:pPr marL="342900" indent="-342900" algn="just">
              <a:lnSpc>
                <a:spcPct val="150000"/>
              </a:lnSpc>
              <a:spcBef>
                <a:spcPts val="0"/>
              </a:spcBef>
              <a:buFont typeface="Wingdings" panose="05000000000000000000" pitchFamily="2" charset="2"/>
              <a:buChar char="q"/>
            </a:pPr>
            <a:r>
              <a:rPr lang="pt-BR" sz="1700" dirty="0"/>
              <a:t>“As citações devem ser indicadas no texto por um sistema de chamada numérico ou autor-data.” (ASSOCIAÇÃO BRASILEIRA DE NORMAS TÉCNICAS, 2002, p. 3);</a:t>
            </a:r>
          </a:p>
          <a:p>
            <a:pPr marL="342900" indent="-342900" algn="just">
              <a:lnSpc>
                <a:spcPct val="150000"/>
              </a:lnSpc>
              <a:spcBef>
                <a:spcPts val="0"/>
              </a:spcBef>
              <a:buFont typeface="Wingdings" panose="05000000000000000000" pitchFamily="2" charset="2"/>
              <a:buChar char="q"/>
            </a:pPr>
            <a:r>
              <a:rPr lang="pt-BR" sz="1700" dirty="0"/>
              <a:t>Segundo a Associação Brasileira de Normas Técnicas (2002, p. 3), “qualquer que seja o método adotado, deve ser seguido consistentemente ao longo de todo trabalho, permitindo sua correlação na lista de referências ou em nota de rodapé.”</a:t>
            </a:r>
          </a:p>
        </p:txBody>
      </p:sp>
    </p:spTree>
    <p:extLst>
      <p:ext uri="{BB962C8B-B14F-4D97-AF65-F5344CB8AC3E}">
        <p14:creationId xmlns:p14="http://schemas.microsoft.com/office/powerpoint/2010/main" val="158551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DF7416-EEDB-49F1-8025-35A197B966A6}"/>
              </a:ext>
            </a:extLst>
          </p:cNvPr>
          <p:cNvSpPr>
            <a:spLocks noGrp="1"/>
          </p:cNvSpPr>
          <p:nvPr>
            <p:ph type="title"/>
          </p:nvPr>
        </p:nvSpPr>
        <p:spPr>
          <a:xfrm>
            <a:off x="628650" y="299340"/>
            <a:ext cx="7886700" cy="1334646"/>
          </a:xfrm>
        </p:spPr>
        <p:txBody>
          <a:bodyPr>
            <a:normAutofit/>
          </a:bodyPr>
          <a:lstStyle/>
          <a:p>
            <a:r>
              <a:rPr lang="pt-BR" sz="4000" dirty="0">
                <a:effectLst>
                  <a:outerShdw blurRad="38100" dist="38100" dir="2700000" algn="tl">
                    <a:srgbClr val="000000">
                      <a:alpha val="43137"/>
                    </a:srgbClr>
                  </a:outerShdw>
                </a:effectLst>
              </a:rPr>
              <a:t>CITAÇÃO DIRETA </a:t>
            </a:r>
            <a:br>
              <a:rPr lang="pt-BR" sz="4000" dirty="0">
                <a:effectLst>
                  <a:outerShdw blurRad="38100" dist="38100" dir="2700000" algn="tl">
                    <a:srgbClr val="000000">
                      <a:alpha val="43137"/>
                    </a:srgbClr>
                  </a:outerShdw>
                </a:effectLst>
              </a:rPr>
            </a:br>
            <a:r>
              <a:rPr lang="pt-BR" sz="4000" dirty="0">
                <a:effectLst>
                  <a:outerShdw blurRad="38100" dist="38100" dir="2700000" algn="tl">
                    <a:srgbClr val="000000">
                      <a:alpha val="43137"/>
                    </a:srgbClr>
                  </a:outerShdw>
                </a:effectLst>
              </a:rPr>
              <a:t>EXEMPLO COM TÍTULO</a:t>
            </a:r>
          </a:p>
        </p:txBody>
      </p:sp>
      <p:sp>
        <p:nvSpPr>
          <p:cNvPr id="3" name="Espaço Reservado para Texto 2">
            <a:extLst>
              <a:ext uri="{FF2B5EF4-FFF2-40B4-BE49-F238E27FC236}">
                <a16:creationId xmlns:a16="http://schemas.microsoft.com/office/drawing/2014/main" id="{F5EA2532-56E5-40E3-AAD4-378E06439DFD}"/>
              </a:ext>
            </a:extLst>
          </p:cNvPr>
          <p:cNvSpPr>
            <a:spLocks noGrp="1"/>
          </p:cNvSpPr>
          <p:nvPr>
            <p:ph type="body" idx="1"/>
          </p:nvPr>
        </p:nvSpPr>
        <p:spPr>
          <a:xfrm>
            <a:off x="628650" y="2012771"/>
            <a:ext cx="7886700" cy="3838810"/>
          </a:xfrm>
        </p:spPr>
        <p:txBody>
          <a:bodyPr>
            <a:normAutofit/>
          </a:bodyPr>
          <a:lstStyle/>
          <a:p>
            <a:pPr marL="342900" indent="-342900" algn="just">
              <a:lnSpc>
                <a:spcPct val="150000"/>
              </a:lnSpc>
              <a:spcBef>
                <a:spcPts val="0"/>
              </a:spcBef>
              <a:buFont typeface="Wingdings" panose="05000000000000000000" pitchFamily="2" charset="2"/>
              <a:buChar char="q"/>
            </a:pPr>
            <a:r>
              <a:rPr lang="pt-BR" sz="1700" dirty="0"/>
              <a:t>Conforme a matéria A polêmica... (2006, p. 17) “A medicina está cheia de exemplos de como a publicação de um estudo científico pode deseducar a população”.</a:t>
            </a:r>
          </a:p>
          <a:p>
            <a:pPr marL="342900" indent="-342900" algn="just">
              <a:lnSpc>
                <a:spcPct val="150000"/>
              </a:lnSpc>
              <a:spcBef>
                <a:spcPts val="0"/>
              </a:spcBef>
              <a:buFont typeface="Wingdings" panose="05000000000000000000" pitchFamily="2" charset="2"/>
              <a:buChar char="q"/>
            </a:pPr>
            <a:r>
              <a:rPr lang="pt-BR" sz="1700" dirty="0"/>
              <a:t>“A medicina está cheia de exemplos de como a publicação de um estudo científico pode deseducar a população.” (A POLÊMICA..., 2006, p. 17). </a:t>
            </a:r>
          </a:p>
        </p:txBody>
      </p:sp>
    </p:spTree>
    <p:extLst>
      <p:ext uri="{BB962C8B-B14F-4D97-AF65-F5344CB8AC3E}">
        <p14:creationId xmlns:p14="http://schemas.microsoft.com/office/powerpoint/2010/main" val="343809325"/>
      </p:ext>
    </p:extLst>
  </p:cSld>
  <p:clrMapOvr>
    <a:masterClrMapping/>
  </p:clrMapOvr>
</p:sld>
</file>

<file path=ppt/theme/theme1.xml><?xml version="1.0" encoding="utf-8"?>
<a:theme xmlns:a="http://schemas.openxmlformats.org/drawingml/2006/main" name="2_Personalizar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2773</TotalTime>
  <Words>5436</Words>
  <Application>Microsoft Office PowerPoint</Application>
  <PresentationFormat>Apresentação na tela (4:3)</PresentationFormat>
  <Paragraphs>409</Paragraphs>
  <Slides>73</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73</vt:i4>
      </vt:variant>
    </vt:vector>
  </HeadingPairs>
  <TitlesOfParts>
    <vt:vector size="79" baseType="lpstr">
      <vt:lpstr>Arial</vt:lpstr>
      <vt:lpstr>Avenir LT Std 35 Light</vt:lpstr>
      <vt:lpstr>Calibri</vt:lpstr>
      <vt:lpstr>Wingdings</vt:lpstr>
      <vt:lpstr>Wingdings 2</vt:lpstr>
      <vt:lpstr>2_Personalizar design</vt:lpstr>
      <vt:lpstr>Apresentação do PowerPoint</vt:lpstr>
      <vt:lpstr>CITAÇÕES</vt:lpstr>
      <vt:lpstr>O QUE É CITAÇÃO?  POR QUE DEVO UTILIZÁ-LA?</vt:lpstr>
      <vt:lpstr>REGRAS BÁSICAS PARA UMA CITAÇÃO</vt:lpstr>
      <vt:lpstr>TIPOS DE CITAÇÃO</vt:lpstr>
      <vt:lpstr>CITAÇÃO DIRETA</vt:lpstr>
      <vt:lpstr>CITAÇÃO DIRETA   EXEMPLO COM UM AUTOR</vt:lpstr>
      <vt:lpstr>CITAÇÃO DIRETA  EXEMPLO COM ENTIDADE</vt:lpstr>
      <vt:lpstr>CITAÇÃO DIRETA  EXEMPLO COM TÍTULO</vt:lpstr>
      <vt:lpstr>CITAÇÃO COM DOIS AUTORES</vt:lpstr>
      <vt:lpstr>CITAÇÃO COM TRÊS AUTORES</vt:lpstr>
      <vt:lpstr>CITAÇÃO DIRETA  COM MAIS DE TRÊS AUTORES</vt:lpstr>
      <vt:lpstr>CITAÇÃO DIRETA LONGA</vt:lpstr>
      <vt:lpstr>CITAÇÃO DIRETA LONGA: EXEMPLOS</vt:lpstr>
      <vt:lpstr>CITAÇÃO DIRETA LONGA: EXEMPLOS</vt:lpstr>
      <vt:lpstr>CITAÇÃO INDIRETA</vt:lpstr>
      <vt:lpstr>CITAÇÃO INDIRETA EXEMPLOS</vt:lpstr>
      <vt:lpstr>CITAÇÃO DE CITAÇÃO</vt:lpstr>
      <vt:lpstr>CITAÇÃO DE CITAÇÃO  EXEMPLOS</vt:lpstr>
      <vt:lpstr>AUXILIARES DE CITAÇÕES</vt:lpstr>
      <vt:lpstr>SUPRESSÃO</vt:lpstr>
      <vt:lpstr>INTERPOLAÇÕES, ACRÉSCIMOS OU COMENTÁRIOS</vt:lpstr>
      <vt:lpstr>ÊNFASE OU DESTAQUE</vt:lpstr>
      <vt:lpstr>INDICADOR DE TRADUÇÃO</vt:lpstr>
      <vt:lpstr>OUTROS TIPOS DE CITAÇÕES</vt:lpstr>
      <vt:lpstr>OUTROS TIPOS DE CITAÇÕES</vt:lpstr>
      <vt:lpstr>OUTROS TIPOS DE CITAÇÕES</vt:lpstr>
      <vt:lpstr>REFERÊNCIAS</vt:lpstr>
      <vt:lpstr>REFERÊNCIAS: POR QUE UTILIZÁ-LAS?</vt:lpstr>
      <vt:lpstr>ORDENAÇÃO DAS REFERÊNCIAS</vt:lpstr>
      <vt:lpstr>SISTEMA ALFABÉTICO</vt:lpstr>
      <vt:lpstr>SISTEMA NUMÉRICO</vt:lpstr>
      <vt:lpstr>ELEMENTOS ESSENCIAIS  DE UMA REFERÊNCIA</vt:lpstr>
      <vt:lpstr>ELEMENTOS ESSENCIAIS: AUTOR(ES)</vt:lpstr>
      <vt:lpstr>ELEMENTOS ESSENCIAIS:  MAIS DE TRÊS AUTOR(ES)</vt:lpstr>
      <vt:lpstr>ELEMENTOS ESSENCIAIS: COLABORADORES E ORGANIZADORES</vt:lpstr>
      <vt:lpstr>Apresentação do PowerPoint</vt:lpstr>
      <vt:lpstr>ELEMENTOS ESSENCIAIS:  AUTOR ENTIDADE</vt:lpstr>
      <vt:lpstr>ELEMENTOS ESSENCIAIS: AUTORIA DESCONHECIDA</vt:lpstr>
      <vt:lpstr>ELEMENTOS ESSENCIAIS:  TÍTULO E SUBTÍTULO</vt:lpstr>
      <vt:lpstr>ELEMENTOS ESSENCIAIS:  TÍTULO E SUBTÍTULO</vt:lpstr>
      <vt:lpstr>ELEMENTOS ESSENCIAIS:  TÍTULO E SUBTÍTULO</vt:lpstr>
      <vt:lpstr>ELEMENTOS ESSENCIAIS:  EDIÇÃO</vt:lpstr>
      <vt:lpstr>ELEMENTOS ESSENCIAIS:  LOCAL</vt:lpstr>
      <vt:lpstr>ELEMENTOS ESSENCIAIS:  LOCAL</vt:lpstr>
      <vt:lpstr>ELEMENTOS ESSENCIAIS:  LOCAL</vt:lpstr>
      <vt:lpstr>ELEMENTOS ESSENCIAIS: EDITORA</vt:lpstr>
      <vt:lpstr>ELEMENTOS ESSENCIAIS: EDITORA</vt:lpstr>
      <vt:lpstr>ELEMENTOS ESSENCIAIS:  DATA</vt:lpstr>
      <vt:lpstr>ELEMENTOS ESSENCIAIS:  DATA</vt:lpstr>
      <vt:lpstr>ELEMENTOS ESSENCIAIS:  DATA</vt:lpstr>
      <vt:lpstr>MODELOS DE REFERÊNCIA</vt:lpstr>
      <vt:lpstr>OBRA MONOGRÁFICA</vt:lpstr>
      <vt:lpstr>PARTE DE OBRA MONOGRÁFICA</vt:lpstr>
      <vt:lpstr>TRABALHOS ACADÊMICOS</vt:lpstr>
      <vt:lpstr>PUBLICAÇÃO PERIÓDICA</vt:lpstr>
      <vt:lpstr>ARTIGO DE PUBLICAÇÃO PERIÓDICA</vt:lpstr>
      <vt:lpstr>DOCUMENTOS DE EVENTOS</vt:lpstr>
      <vt:lpstr>TRABALHO APRESENTADO EM EVENTO</vt:lpstr>
      <vt:lpstr>MATERIAIS CONSULTADOS EM REDES SOCIAIS E YOUTUBE</vt:lpstr>
      <vt:lpstr>DOCUMENTO JURÍDICO: LEGISLAÇÃO</vt:lpstr>
      <vt:lpstr>DOCUMENTO JURÍDICO: JURISPRUDÊNCIA</vt:lpstr>
      <vt:lpstr>SEMPRE REVISAR!</vt:lpstr>
      <vt:lpstr>Apresentação do PowerPoint</vt:lpstr>
      <vt:lpstr>METODOLOGIA DO TRABALHO CIENTÍFICO: MÉTODOS E TÉCNICAS DA PESQUISA E DO TRABALHO ACADÊMICO</vt:lpstr>
      <vt:lpstr>METODOLOGIA DO TRABALHO CIENTÍFICO: MÉTODOS E TÉCNICAS DA PESQUISA E DO TRABALHO ACADÊMICO</vt:lpstr>
      <vt:lpstr>METODOLOGIA DO TRABALHO CIENTÍFICO: MÉTODOS E TÉCNICAS DA PESQUISA E DO TRABALHO ACADÊMICO</vt:lpstr>
      <vt:lpstr>METODOLOGIA DO TRABALHO CIENTÍFICO: MÉTODOS E TÉCNICAS DA PESQUISA E DO TRABALHO ACADÊMICO</vt:lpstr>
      <vt:lpstr>NORMAS DA ABNT</vt:lpstr>
      <vt:lpstr>NORMAS DA ABNT</vt:lpstr>
      <vt:lpstr>NORMAS DA ABNT</vt:lpstr>
      <vt:lpstr>NOSSOS CONTATOS</vt:lpstr>
      <vt:lpstr>Apresentação do PowerPoint</vt:lpstr>
    </vt:vector>
  </TitlesOfParts>
  <Company>Feevale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Paola Yohana Bonne</dc:creator>
  <cp:lastModifiedBy>Amanda Fernandes Marques</cp:lastModifiedBy>
  <cp:revision>241</cp:revision>
  <dcterms:created xsi:type="dcterms:W3CDTF">2019-06-17T18:21:11Z</dcterms:created>
  <dcterms:modified xsi:type="dcterms:W3CDTF">2020-09-30T18:14:04Z</dcterms:modified>
</cp:coreProperties>
</file>