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1" r:id="rId1"/>
    <p:sldMasterId id="2147483779" r:id="rId2"/>
    <p:sldMasterId id="2147483821" r:id="rId3"/>
    <p:sldMasterId id="2147483835" r:id="rId4"/>
    <p:sldMasterId id="2147483893" r:id="rId5"/>
    <p:sldMasterId id="2147483997" r:id="rId6"/>
    <p:sldMasterId id="2147484010" r:id="rId7"/>
    <p:sldMasterId id="2147484061" r:id="rId8"/>
    <p:sldMasterId id="2147484090" r:id="rId9"/>
    <p:sldMasterId id="2147484106" r:id="rId10"/>
    <p:sldMasterId id="2147484174" r:id="rId11"/>
    <p:sldMasterId id="2147484186" r:id="rId12"/>
    <p:sldMasterId id="2147484198" r:id="rId13"/>
  </p:sldMasterIdLst>
  <p:notesMasterIdLst>
    <p:notesMasterId r:id="rId41"/>
  </p:notesMasterIdLst>
  <p:sldIdLst>
    <p:sldId id="329" r:id="rId14"/>
    <p:sldId id="602" r:id="rId15"/>
    <p:sldId id="604" r:id="rId16"/>
    <p:sldId id="607" r:id="rId17"/>
    <p:sldId id="616" r:id="rId18"/>
    <p:sldId id="609" r:id="rId19"/>
    <p:sldId id="612" r:id="rId20"/>
    <p:sldId id="610" r:id="rId21"/>
    <p:sldId id="608" r:id="rId22"/>
    <p:sldId id="623" r:id="rId23"/>
    <p:sldId id="628" r:id="rId24"/>
    <p:sldId id="629" r:id="rId25"/>
    <p:sldId id="621" r:id="rId26"/>
    <p:sldId id="639" r:id="rId27"/>
    <p:sldId id="638" r:id="rId28"/>
    <p:sldId id="640" r:id="rId29"/>
    <p:sldId id="641" r:id="rId30"/>
    <p:sldId id="642" r:id="rId31"/>
    <p:sldId id="643" r:id="rId32"/>
    <p:sldId id="645" r:id="rId33"/>
    <p:sldId id="646" r:id="rId34"/>
    <p:sldId id="647" r:id="rId35"/>
    <p:sldId id="651" r:id="rId36"/>
    <p:sldId id="652" r:id="rId37"/>
    <p:sldId id="649" r:id="rId38"/>
    <p:sldId id="570" r:id="rId39"/>
    <p:sldId id="648" r:id="rId40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5F5F5F"/>
    <a:srgbClr val="66FF33"/>
    <a:srgbClr val="EAEAEA"/>
    <a:srgbClr val="333333"/>
    <a:srgbClr val="808080"/>
    <a:srgbClr val="FFFF00"/>
    <a:srgbClr val="FF9900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9679" autoAdjust="0"/>
  </p:normalViewPr>
  <p:slideViewPr>
    <p:cSldViewPr snapToGrid="0" snapToObjects="1">
      <p:cViewPr>
        <p:scale>
          <a:sx n="40" d="100"/>
          <a:sy n="40" d="100"/>
        </p:scale>
        <p:origin x="-1254" y="-8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1632" y="936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7E2AEE6-FDD3-4364-8989-E0A541BE9A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009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84EDED2B-EB26-41D2-9E96-52BFF075EE9D}" type="slidenum">
              <a:rPr lang="en-US" sz="1200">
                <a:latin typeface="Times" charset="0"/>
              </a:rPr>
              <a:pPr algn="r"/>
              <a:t>1</a:t>
            </a:fld>
            <a:endParaRPr lang="en-US" sz="1200">
              <a:latin typeface="Time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481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endParaRPr lang="en-US" sz="1300" noProof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endParaRPr lang="pt-PT" sz="13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smtClean="0"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444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3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2AEE6-FDD3-4364-8989-E0A541BE9A0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73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  <a:p>
            <a:endParaRPr lang="pt-PT" sz="14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15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3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2AEE6-FDD3-4364-8989-E0A541BE9A0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73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3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2AEE6-FDD3-4364-8989-E0A541BE9A0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73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endParaRPr lang="pt-PT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20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endParaRPr lang="pt-PT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21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endParaRPr lang="pt-PT" sz="1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22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23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3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2AEE6-FDD3-4364-8989-E0A541BE9A0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73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P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200"/>
              </a:spcAft>
            </a:pPr>
            <a:endParaRPr lang="pt-PT" sz="13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5A623-D46F-4255-8436-C65FFB74D395}" type="slidenum">
              <a:rPr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3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2AEE6-FDD3-4364-8989-E0A541BE9A0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73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6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7" name="Marcador de Posição de Nota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FB53C0-62DE-4278-B475-2FBC48F7FB08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smtClean="0">
                <a:solidFill>
                  <a:prstClr val="black"/>
                </a:solidFill>
              </a:rPr>
              <a:pPr/>
              <a:t>8</a:t>
            </a:fld>
            <a:endParaRPr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30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2AEE6-FDD3-4364-8989-E0A541BE9A0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77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341813"/>
          </a:xfrm>
        </p:spPr>
        <p:txBody>
          <a:bodyPr/>
          <a:lstStyle/>
          <a:p>
            <a:endParaRPr lang="es-ES_tradnl" sz="13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2AEE6-FDD3-4364-8989-E0A541BE9A0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623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742950"/>
            <a:ext cx="76200" cy="3829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 sz="240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5" y="228600"/>
            <a:ext cx="8391525" cy="43434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/>
            </a:p>
          </p:txBody>
        </p:sp>
      </p:grpSp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028700"/>
            <a:ext cx="7696200" cy="154305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 do título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24163"/>
            <a:ext cx="7696200" cy="15430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pt-PT" noProof="0" smtClean="0"/>
              <a:t>Faça clique para editar o estilo do subtítulo do modelo global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47B-110F-49C5-933B-FE35E0749CE4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CF85EC-D322-4A48-BC96-98C53E6CCD0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83100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6A8E-F077-4135-8980-33D6D0D15DAC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EC25-4AF8-47ED-AE6B-B743F96A4E1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57352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3600450"/>
            <a:ext cx="5500800" cy="51435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P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 eaLnBrk="1" latinLnBrk="0" hangingPunct="1">
              <a:buNone/>
              <a:defRPr kumimoji="0" lang="pt-PT" sz="3200"/>
            </a:lvl1pPr>
            <a:lvl2pPr marL="457200" indent="0" eaLnBrk="1" latinLnBrk="0" hangingPunct="1">
              <a:buNone/>
              <a:defRPr kumimoji="0" lang="pt-PT" sz="2800"/>
            </a:lvl2pPr>
            <a:lvl3pPr marL="914400" indent="0" eaLnBrk="1" latinLnBrk="0" hangingPunct="1">
              <a:buNone/>
              <a:defRPr kumimoji="0" lang="pt-PT" sz="2400"/>
            </a:lvl3pPr>
            <a:lvl4pPr marL="1371600" indent="0" eaLnBrk="1" latinLnBrk="0" hangingPunct="1">
              <a:buNone/>
              <a:defRPr kumimoji="0" lang="pt-PT" sz="2000"/>
            </a:lvl4pPr>
            <a:lvl5pPr marL="1828800" indent="0" eaLnBrk="1" latinLnBrk="0" hangingPunct="1">
              <a:buNone/>
              <a:defRPr kumimoji="0" lang="pt-PT" sz="2000"/>
            </a:lvl5pPr>
            <a:lvl6pPr marL="2286000" indent="0" eaLnBrk="1" latinLnBrk="0" hangingPunct="1">
              <a:buNone/>
              <a:defRPr kumimoji="0" lang="pt-PT" sz="2000"/>
            </a:lvl6pPr>
            <a:lvl7pPr marL="2743200" indent="0" eaLnBrk="1" latinLnBrk="0" hangingPunct="1">
              <a:buNone/>
              <a:defRPr kumimoji="0" lang="pt-PT" sz="2000"/>
            </a:lvl7pPr>
            <a:lvl8pPr marL="3200400" indent="0" eaLnBrk="1" latinLnBrk="0" hangingPunct="1">
              <a:buNone/>
              <a:defRPr kumimoji="0" lang="pt-PT" sz="2000"/>
            </a:lvl8pPr>
            <a:lvl9pPr marL="3657600" indent="0" eaLnBrk="1" latinLnBrk="0" hangingPunct="1">
              <a:buNone/>
              <a:defRPr kumimoji="0" lang="pt-PT" sz="2000"/>
            </a:lvl9pPr>
          </a:lstStyle>
          <a:p>
            <a:pPr eaLnBrk="1" latinLnBrk="0" hangingPunct="1"/>
            <a:r>
              <a:rPr lang="pt-PT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71950"/>
            <a:ext cx="5486400" cy="457200"/>
          </a:xfrm>
        </p:spPr>
        <p:txBody>
          <a:bodyPr/>
          <a:lstStyle>
            <a:lvl1pPr marL="0" indent="0" algn="ctr" eaLnBrk="1" latinLnBrk="0" hangingPunct="1">
              <a:buNone/>
              <a:defRPr kumimoji="0" lang="pt-PT" sz="1400"/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09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311150"/>
            <a:ext cx="5029200" cy="3429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PT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    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xmlns="" val="1321337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05980"/>
            <a:ext cx="2057400" cy="4388644"/>
          </a:xfrm>
        </p:spPr>
        <p:txBody>
          <a:bodyPr vert="eaVert"/>
          <a:lstStyle/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5105400" cy="438864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98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 br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4400552"/>
            <a:ext cx="9144000" cy="79027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383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1B440-8EA9-4B49-9E72-C15EDE5C2104}" type="datetimeFigureOut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24-04-2012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3461-56F5-4BA4-ACAF-2D9A247D9AF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31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742950"/>
            <a:ext cx="76200" cy="3829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5" y="228600"/>
            <a:ext cx="8391525" cy="43434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028700"/>
            <a:ext cx="7696200" cy="154305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 do título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24163"/>
            <a:ext cx="7696200" cy="15430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pt-PT" noProof="0" smtClean="0"/>
              <a:t>Faça clique para editar o estilo do subtítulo do modelo global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47B-110F-49C5-933B-FE35E0749CE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CF85EC-D322-4A48-BC96-98C53E6CCD0A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62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E737-89AC-4AE9-A6BC-41E2E44A0C1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9961-76C5-43A6-B9C3-3E5D4DE2FC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2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F6DE-C42C-4996-A313-6EB592ACDD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D419-5DA1-4C4D-9224-7D0659FA366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137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F04E-8B36-4D68-9582-73A1AA80B2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2AE2-0639-4D86-9ADA-F647AC4D5C9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02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7E84-88D2-4DC2-918E-495600824D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36A7-F006-4FD6-960E-C0FA0663A2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0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0050"/>
            <a:ext cx="2057400" cy="41981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00050"/>
            <a:ext cx="6019800" cy="41981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3014-0327-4CE3-8473-EEE6B95A2605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BC92-248A-4BFF-B8D1-31A13DD80FC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5061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038B-8992-402A-8B15-4B486D384E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0A87-37D8-40E9-81DF-8448A00ABC23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8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5B8B-71AC-44D1-8F01-412B31840EB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6CA2-CD9E-4092-8CAC-0AD06A31AEB5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337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7FA-9580-4486-A52F-55C8A118A7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DAA2-81F1-43B2-94A0-93C9C6807F87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553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2A6E-7C20-4C55-BBA2-05B4ABFDC1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BC3D-AE64-4A3C-A860-DDBE992EDBB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77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6A8E-F077-4135-8980-33D6D0D15DA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EC25-4AF8-47ED-AE6B-B743F96A4E1E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49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0050"/>
            <a:ext cx="2057400" cy="41981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00050"/>
            <a:ext cx="6019800" cy="41981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3014-0327-4CE3-8473-EEE6B95A260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BC92-248A-4BFF-B8D1-31A13DD80FC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25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3226594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E37E-C519-4697-A3C6-2F775A3F910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F241-9CF8-48C3-84C5-C9D043D1A849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8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858E0-6C1A-4FFB-A749-390BFD64D898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98AE-F882-4EFC-AC85-C98EF6A868F3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65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5FD6-4B32-4469-AFDE-BBE3BCA5DEBD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8848-EA92-4529-A14C-3132D5CE45FC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04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753B4-4809-485A-A3CC-16D3572FECF7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49FD2-1B41-4172-8B35-C7CDFDA8D86E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98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3226594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E37E-C519-4697-A3C6-2F775A3F9104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F241-9CF8-48C3-84C5-C9D043D1A84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553881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5C4D6-75AB-454B-960B-47A2C0C2DDEA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939E-88A7-4741-A557-3114C4A8D555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23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8F07-F4B4-489F-ACCE-69C734067EC2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BDD2-271A-46E1-A589-EF289420E717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913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2520-330B-4184-BAD2-D96EB129E5CB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5C5B-B9B1-4FB4-B0CE-CE1FC59AFCE2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3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EF82-7738-4597-A894-11C8A80868F9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1F4E-2F0E-4474-B1BF-62A8F085A965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43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4F92-8985-4364-B5A3-838143BB8F78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E671-E20F-45AB-BFAA-A5988C051207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56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03A8A-9CCE-4795-A017-F0154A542290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DE152-F244-4065-B86F-AAB4BF4CCD09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40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1D11E-1B25-40AB-9BE1-E62F60DD1E24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68D26-04D6-4F87-AAEB-2839E8796523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26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BD41-B6D7-4279-8852-5C6BAE9D9A98}" type="datetimeFigureOut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1635-E1C2-425D-A98B-D63A6419E8DE}" type="slidenum">
              <a:rPr lang="pt-P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77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es-ES_tradnl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B7F09-BFF7-45C6-B2C0-B0AE75E34BB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3536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E4E52-40FE-45D9-B01E-811331BD7A7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64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53" y="15413"/>
            <a:ext cx="3498527" cy="2119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15411"/>
            <a:ext cx="5624418" cy="2119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113876"/>
            <a:ext cx="7668994" cy="172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24" y="2114550"/>
            <a:ext cx="1461333" cy="1720388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3817364"/>
            <a:ext cx="9098280" cy="13030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1852332"/>
            <a:ext cx="304800" cy="1143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971550"/>
            <a:ext cx="5105400" cy="1062202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PT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PT"/>
              <a:t>Clique para editar o estilo de subtítulo do Modelo Global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3086100"/>
            <a:ext cx="7315200" cy="6858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t-PT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t-PT" smtClean="0"/>
              <a:t>Clique para editar o estilo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4349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9C679-3665-40E4-BAB2-294E5A449B8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7922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B2F46-13A4-456B-B6E2-64073419674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4364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A10D1-E5B1-48F2-9E99-372E326BCF1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3243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A8E27-8003-45CF-A371-890A4BAA482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2887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61291-8EB5-49CB-8AAA-A8D9070A87F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2950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5BFF7-B2D5-4AED-B535-4FDA09E22FC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2659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98191-C9ED-45E0-B9CA-FC3B73786F0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9824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27E8C-7568-4563-B177-BCF378C7C1E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1459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s-ES_tradnl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9026-064A-4F3D-A43D-60125A60325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5735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742950"/>
            <a:ext cx="76200" cy="3829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5" y="228600"/>
            <a:ext cx="8391525" cy="43434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028700"/>
            <a:ext cx="7696200" cy="154305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 do título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24163"/>
            <a:ext cx="7696200" cy="15430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pt-PT" noProof="0" smtClean="0"/>
              <a:t>Faça clique para editar o estilo do subtítulo do modelo global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47B-110F-49C5-933B-FE35E0749CE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CF85EC-D322-4A48-BC96-98C53E6CCD0A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20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494267"/>
            <a:ext cx="5867400" cy="1477535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t-PT" sz="3000" b="1" cap="all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5" y="3829051"/>
            <a:ext cx="8229601" cy="281840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PT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P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P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459657"/>
            <a:ext cx="2057400" cy="154305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3949032"/>
            <a:ext cx="457200" cy="7250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494266"/>
            <a:ext cx="1583472" cy="97155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402834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E737-89AC-4AE9-A6BC-41E2E44A0C1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9961-76C5-43A6-B9C3-3E5D4DE2FC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88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F6DE-C42C-4996-A313-6EB592ACDD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D419-5DA1-4C4D-9224-7D0659FA366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33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F04E-8B36-4D68-9582-73A1AA80B2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2AE2-0639-4D86-9ADA-F647AC4D5C9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44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7E84-88D2-4DC2-918E-495600824D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36A7-F006-4FD6-960E-C0FA0663A2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2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038B-8992-402A-8B15-4B486D384E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0A87-37D8-40E9-81DF-8448A00ABC23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42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5B8B-71AC-44D1-8F01-412B31840EB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6CA2-CD9E-4092-8CAC-0AD06A31AEB5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23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7FA-9580-4486-A52F-55C8A118A7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DAA2-81F1-43B2-94A0-93C9C6807F87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28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2A6E-7C20-4C55-BBA2-05B4ABFDC1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BC3D-AE64-4A3C-A860-DDBE992EDBB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70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6A8E-F077-4135-8980-33D6D0D15DA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EC25-4AF8-47ED-AE6B-B743F96A4E1E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220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0050"/>
            <a:ext cx="2057400" cy="41981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00050"/>
            <a:ext cx="6019800" cy="41981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3014-0327-4CE3-8473-EEE6B95A260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BC92-248A-4BFF-B8D1-31A13DD80FC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8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4400552"/>
            <a:ext cx="9144000" cy="790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57150"/>
            <a:ext cx="8403020" cy="51435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t-PT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58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3226594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E37E-C519-4697-A3C6-2F775A3F910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F241-9CF8-48C3-84C5-C9D043D1A849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473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465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4" y="1"/>
            <a:ext cx="7068015" cy="6286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PT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4"/>
            <a:ext cx="4038600" cy="2978591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2"/>
            <a:ext cx="4038600" cy="2978591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87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penas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71500"/>
            <a:ext cx="2445488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1557900"/>
            <a:ext cx="7010400" cy="857250"/>
          </a:xfrm>
        </p:spPr>
        <p:txBody>
          <a:bodyPr/>
          <a:lstStyle>
            <a:lvl1pPr algn="l" eaLnBrk="1" latinLnBrk="0" hangingPunct="1">
              <a:defRPr kumimoji="0" lang="pt-PT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4801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enas Títul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2310750"/>
            <a:ext cx="8686800" cy="8217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PT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1818565"/>
            <a:ext cx="8694000" cy="47982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PT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PT" sz="2000" b="1"/>
            </a:lvl2pPr>
            <a:lvl3pPr marL="914400" indent="0" eaLnBrk="1" latinLnBrk="0" hangingPunct="1">
              <a:buNone/>
              <a:defRPr kumimoji="0" lang="pt-PT" sz="1800" b="1"/>
            </a:lvl3pPr>
            <a:lvl4pPr marL="1371600" indent="0" eaLnBrk="1" latinLnBrk="0" hangingPunct="1">
              <a:buNone/>
              <a:defRPr kumimoji="0" lang="pt-PT" sz="1600" b="1"/>
            </a:lvl4pPr>
            <a:lvl5pPr marL="1828800" indent="0" eaLnBrk="1" latinLnBrk="0" hangingPunct="1">
              <a:buNone/>
              <a:defRPr kumimoji="0" lang="pt-PT" sz="1600" b="1"/>
            </a:lvl5pPr>
            <a:lvl6pPr marL="2286000" indent="0" eaLnBrk="1" latinLnBrk="0" hangingPunct="1">
              <a:buNone/>
              <a:defRPr kumimoji="0" lang="pt-PT" sz="1600" b="1"/>
            </a:lvl6pPr>
            <a:lvl7pPr marL="2743200" indent="0" eaLnBrk="1" latinLnBrk="0" hangingPunct="1">
              <a:buNone/>
              <a:defRPr kumimoji="0" lang="pt-PT" sz="1600" b="1"/>
            </a:lvl7pPr>
            <a:lvl8pPr marL="3200400" indent="0" eaLnBrk="1" latinLnBrk="0" hangingPunct="1">
              <a:buNone/>
              <a:defRPr kumimoji="0" lang="pt-PT" sz="1600" b="1"/>
            </a:lvl8pPr>
            <a:lvl9pPr marL="3657600" indent="0" eaLnBrk="1" latinLnBrk="0" hangingPunct="1">
              <a:buNone/>
              <a:defRPr kumimoji="0" lang="pt-PT" sz="1600" b="1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36457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E737-89AC-4AE9-A6BC-41E2E44A0C11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9961-76C5-43A6-B9C3-3E5D4DE2FC9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28855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171700"/>
            <a:ext cx="7543800" cy="16002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2400300"/>
            <a:ext cx="7010400" cy="12573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PT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498585"/>
            <a:ext cx="4191000" cy="28575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PT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PT"/>
              <a:t>Clique para editar o estilo de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xmlns="" val="295294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2"/>
            <a:ext cx="3008313" cy="619125"/>
          </a:xfrm>
        </p:spPr>
        <p:txBody>
          <a:bodyPr anchor="b"/>
          <a:lstStyle>
            <a:lvl1pPr algn="l" eaLnBrk="1" latinLnBrk="0" hangingPunct="1">
              <a:defRPr kumimoji="0" lang="pt-PT" sz="2000" b="1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457200"/>
            <a:ext cx="5111750" cy="4000500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PT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PT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PT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PT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PT" sz="2000"/>
            </a:lvl6pPr>
            <a:lvl7pPr eaLnBrk="1" latinLnBrk="0" hangingPunct="1">
              <a:defRPr kumimoji="0" lang="pt-PT" sz="2000"/>
            </a:lvl7pPr>
            <a:lvl8pPr eaLnBrk="1" latinLnBrk="0" hangingPunct="1">
              <a:defRPr kumimoji="0" lang="pt-PT" sz="2000"/>
            </a:lvl8pPr>
            <a:lvl9pPr eaLnBrk="1" latinLnBrk="0" hangingPunct="1">
              <a:defRPr kumimoji="0" lang="pt-PT" sz="20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76326"/>
            <a:ext cx="3008313" cy="2867024"/>
          </a:xfrm>
        </p:spPr>
        <p:txBody>
          <a:bodyPr/>
          <a:lstStyle>
            <a:lvl1pPr marL="0" indent="0" eaLnBrk="1" latinLnBrk="0" hangingPunct="1">
              <a:buNone/>
              <a:defRPr kumimoji="0" lang="pt-PT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10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média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3600450"/>
            <a:ext cx="4873752" cy="51435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3600451"/>
            <a:ext cx="4809244" cy="425054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P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628652"/>
            <a:ext cx="4873752" cy="2859617"/>
          </a:xfrm>
        </p:spPr>
        <p:txBody>
          <a:bodyPr/>
          <a:lstStyle>
            <a:lvl1pPr eaLnBrk="1" latinLnBrk="0" hangingPunct="1">
              <a:buNone/>
              <a:defRPr kumimoji="0" lang="pt-PT"/>
            </a:lvl1pPr>
          </a:lstStyle>
          <a:p>
            <a:pPr eaLnBrk="1" latinLnBrk="0" hangingPunct="1"/>
            <a:r>
              <a:rPr lang="pt-PT" smtClean="0"/>
              <a:t>Clique no ícone para adicionar multimédia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628653"/>
            <a:ext cx="2819400" cy="3477683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PT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150985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3600450"/>
            <a:ext cx="5500800" cy="51435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P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 eaLnBrk="1" latinLnBrk="0" hangingPunct="1">
              <a:buNone/>
              <a:defRPr kumimoji="0" lang="pt-PT" sz="3200"/>
            </a:lvl1pPr>
            <a:lvl2pPr marL="457200" indent="0" eaLnBrk="1" latinLnBrk="0" hangingPunct="1">
              <a:buNone/>
              <a:defRPr kumimoji="0" lang="pt-PT" sz="2800"/>
            </a:lvl2pPr>
            <a:lvl3pPr marL="914400" indent="0" eaLnBrk="1" latinLnBrk="0" hangingPunct="1">
              <a:buNone/>
              <a:defRPr kumimoji="0" lang="pt-PT" sz="2400"/>
            </a:lvl3pPr>
            <a:lvl4pPr marL="1371600" indent="0" eaLnBrk="1" latinLnBrk="0" hangingPunct="1">
              <a:buNone/>
              <a:defRPr kumimoji="0" lang="pt-PT" sz="2000"/>
            </a:lvl4pPr>
            <a:lvl5pPr marL="1828800" indent="0" eaLnBrk="1" latinLnBrk="0" hangingPunct="1">
              <a:buNone/>
              <a:defRPr kumimoji="0" lang="pt-PT" sz="2000"/>
            </a:lvl5pPr>
            <a:lvl6pPr marL="2286000" indent="0" eaLnBrk="1" latinLnBrk="0" hangingPunct="1">
              <a:buNone/>
              <a:defRPr kumimoji="0" lang="pt-PT" sz="2000"/>
            </a:lvl6pPr>
            <a:lvl7pPr marL="2743200" indent="0" eaLnBrk="1" latinLnBrk="0" hangingPunct="1">
              <a:buNone/>
              <a:defRPr kumimoji="0" lang="pt-PT" sz="2000"/>
            </a:lvl7pPr>
            <a:lvl8pPr marL="3200400" indent="0" eaLnBrk="1" latinLnBrk="0" hangingPunct="1">
              <a:buNone/>
              <a:defRPr kumimoji="0" lang="pt-PT" sz="2000"/>
            </a:lvl8pPr>
            <a:lvl9pPr marL="3657600" indent="0" eaLnBrk="1" latinLnBrk="0" hangingPunct="1">
              <a:buNone/>
              <a:defRPr kumimoji="0" lang="pt-PT" sz="2000"/>
            </a:lvl9pPr>
          </a:lstStyle>
          <a:p>
            <a:pPr eaLnBrk="1" latinLnBrk="0" hangingPunct="1"/>
            <a:r>
              <a:rPr lang="pt-PT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71950"/>
            <a:ext cx="5486400" cy="457200"/>
          </a:xfrm>
        </p:spPr>
        <p:txBody>
          <a:bodyPr/>
          <a:lstStyle>
            <a:lvl1pPr marL="0" indent="0" algn="ctr" eaLnBrk="1" latinLnBrk="0" hangingPunct="1">
              <a:buNone/>
              <a:defRPr kumimoji="0" lang="pt-PT" sz="1400"/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45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311150"/>
            <a:ext cx="5029200" cy="3429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pt-PT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    Clique para editar o estilo de 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xmlns="" val="145824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05980"/>
            <a:ext cx="2057400" cy="4388644"/>
          </a:xfrm>
        </p:spPr>
        <p:txBody>
          <a:bodyPr vert="eaVert"/>
          <a:lstStyle/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5105400" cy="438864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72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03288" y="2900363"/>
            <a:ext cx="7485062" cy="810816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03288" y="3707606"/>
            <a:ext cx="7510462" cy="600075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197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07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90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95275" y="1116808"/>
            <a:ext cx="4186238" cy="323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3918" y="1116808"/>
            <a:ext cx="4186237" cy="323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99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F6DE-C42C-4996-A313-6EB592ACDDF7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D419-5DA1-4C4D-9224-7D0659FA366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88975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409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13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63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99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0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77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9729" y="153591"/>
            <a:ext cx="2130425" cy="41981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95275" y="153591"/>
            <a:ext cx="6242050" cy="41981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07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56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8" y="153593"/>
            <a:ext cx="8520112" cy="4857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295280" y="1116808"/>
            <a:ext cx="8524875" cy="3234929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42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5" y="1949055"/>
            <a:ext cx="511175" cy="5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5" y="2532462"/>
            <a:ext cx="511175" cy="6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5" y="1418037"/>
            <a:ext cx="511175" cy="58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94"/>
          <a:stretch>
            <a:fillRect/>
          </a:stretch>
        </p:blipFill>
        <p:spPr bwMode="auto">
          <a:xfrm>
            <a:off x="8534405" y="3158728"/>
            <a:ext cx="511175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5" y="783432"/>
            <a:ext cx="468313" cy="4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5" y="114301"/>
            <a:ext cx="504825" cy="6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4405" y="3886200"/>
            <a:ext cx="468313" cy="4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6630" y="4457700"/>
            <a:ext cx="511175" cy="5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5"/>
          <p:cNvGrpSpPr>
            <a:grpSpLocks/>
          </p:cNvGrpSpPr>
          <p:nvPr userDrawn="1"/>
        </p:nvGrpSpPr>
        <p:grpSpPr bwMode="auto">
          <a:xfrm>
            <a:off x="8534400" y="114300"/>
            <a:ext cx="609600" cy="4914900"/>
            <a:chOff x="4800" y="0"/>
            <a:chExt cx="384" cy="4128"/>
          </a:xfrm>
        </p:grpSpPr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800" y="0"/>
              <a:ext cx="384" cy="528"/>
            </a:xfrm>
            <a:prstGeom prst="rect">
              <a:avLst/>
            </a:prstGeom>
            <a:solidFill>
              <a:srgbClr val="993366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PT" sz="2400">
                <a:solidFill>
                  <a:srgbClr val="000033"/>
                </a:solidFill>
                <a:latin typeface="Times" charset="0"/>
                <a:cs typeface="+mn-cs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800" y="528"/>
              <a:ext cx="384" cy="528"/>
            </a:xfrm>
            <a:prstGeom prst="rect">
              <a:avLst/>
            </a:prstGeom>
            <a:solidFill>
              <a:srgbClr val="FF99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PT" sz="2400">
                <a:solidFill>
                  <a:srgbClr val="000033"/>
                </a:solidFill>
                <a:latin typeface="Times" charset="0"/>
                <a:cs typeface="+mn-cs"/>
              </a:endParaRP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4800" y="1056"/>
              <a:ext cx="384" cy="528"/>
            </a:xfrm>
            <a:prstGeom prst="rect">
              <a:avLst/>
            </a:prstGeom>
            <a:solidFill>
              <a:srgbClr val="99CC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PT" sz="2400">
                <a:solidFill>
                  <a:srgbClr val="000033"/>
                </a:solidFill>
                <a:latin typeface="Times" charset="0"/>
                <a:cs typeface="+mn-cs"/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4800" y="2064"/>
              <a:ext cx="384" cy="528"/>
            </a:xfrm>
            <a:prstGeom prst="rect">
              <a:avLst/>
            </a:prstGeom>
            <a:solidFill>
              <a:srgbClr val="FF00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PT" sz="2400">
                <a:solidFill>
                  <a:srgbClr val="000033"/>
                </a:solidFill>
                <a:latin typeface="Times" charset="0"/>
                <a:cs typeface="+mn-cs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4800" y="1584"/>
              <a:ext cx="384" cy="480"/>
            </a:xfrm>
            <a:prstGeom prst="rect">
              <a:avLst/>
            </a:prstGeom>
            <a:solidFill>
              <a:srgbClr val="3366FF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PT" sz="2400">
                <a:solidFill>
                  <a:srgbClr val="000033"/>
                </a:solidFill>
                <a:latin typeface="Times" charset="0"/>
                <a:cs typeface="+mn-cs"/>
              </a:endParaRPr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4800" y="2592"/>
              <a:ext cx="384" cy="480"/>
            </a:xfrm>
            <a:prstGeom prst="rect">
              <a:avLst/>
            </a:prstGeom>
            <a:solidFill>
              <a:srgbClr val="993366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PT" sz="2400">
                <a:solidFill>
                  <a:srgbClr val="000033"/>
                </a:solidFill>
                <a:latin typeface="Times" charset="0"/>
                <a:cs typeface="+mn-cs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 flipV="1">
              <a:off x="4800" y="3600"/>
              <a:ext cx="384" cy="528"/>
            </a:xfrm>
            <a:prstGeom prst="rect">
              <a:avLst/>
            </a:prstGeom>
            <a:solidFill>
              <a:srgbClr val="99CC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PT" sz="2400">
                <a:solidFill>
                  <a:srgbClr val="000033"/>
                </a:solidFill>
                <a:latin typeface="Times" charset="0"/>
                <a:cs typeface="+mn-cs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 flipV="1">
              <a:off x="4800" y="3072"/>
              <a:ext cx="384" cy="528"/>
            </a:xfrm>
            <a:prstGeom prst="rect">
              <a:avLst/>
            </a:prstGeom>
            <a:solidFill>
              <a:srgbClr val="FF9900">
                <a:alpha val="35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pt-PT" sz="2400">
                <a:solidFill>
                  <a:srgbClr val="000033"/>
                </a:solidFill>
                <a:latin typeface="Times" charset="0"/>
                <a:cs typeface="+mn-cs"/>
              </a:endParaRPr>
            </a:p>
          </p:txBody>
        </p:sp>
      </p:grpSp>
      <p:sp>
        <p:nvSpPr>
          <p:cNvPr id="21" name="Rectangle 24"/>
          <p:cNvSpPr>
            <a:spLocks noChangeArrowheads="1"/>
          </p:cNvSpPr>
          <p:nvPr userDrawn="1"/>
        </p:nvSpPr>
        <p:spPr bwMode="auto">
          <a:xfrm>
            <a:off x="7772400" y="1371600"/>
            <a:ext cx="762000" cy="628650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PT" sz="2400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22" name="Rectangle 25"/>
          <p:cNvSpPr>
            <a:spLocks noChangeArrowheads="1"/>
          </p:cNvSpPr>
          <p:nvPr userDrawn="1"/>
        </p:nvSpPr>
        <p:spPr bwMode="auto">
          <a:xfrm>
            <a:off x="7772400" y="4400550"/>
            <a:ext cx="762000" cy="62865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PT" sz="2400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23" name="Rectangle 26"/>
          <p:cNvSpPr>
            <a:spLocks noChangeArrowheads="1"/>
          </p:cNvSpPr>
          <p:nvPr userDrawn="1"/>
        </p:nvSpPr>
        <p:spPr bwMode="auto">
          <a:xfrm>
            <a:off x="7772400" y="3200400"/>
            <a:ext cx="762000" cy="57150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PT" sz="2400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24" name="Rectangle 27"/>
          <p:cNvSpPr>
            <a:spLocks noChangeArrowheads="1"/>
          </p:cNvSpPr>
          <p:nvPr userDrawn="1"/>
        </p:nvSpPr>
        <p:spPr bwMode="auto">
          <a:xfrm>
            <a:off x="7772400" y="2000250"/>
            <a:ext cx="762000" cy="571500"/>
          </a:xfrm>
          <a:prstGeom prst="rect">
            <a:avLst/>
          </a:prstGeom>
          <a:solidFill>
            <a:srgbClr val="FF00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PT" sz="2400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25" name="Rectangle 28"/>
          <p:cNvSpPr>
            <a:spLocks noChangeArrowheads="1"/>
          </p:cNvSpPr>
          <p:nvPr userDrawn="1"/>
        </p:nvSpPr>
        <p:spPr bwMode="auto">
          <a:xfrm>
            <a:off x="7772400" y="2571750"/>
            <a:ext cx="762000" cy="62865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PT" sz="2400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26" name="Rectangle 29"/>
          <p:cNvSpPr>
            <a:spLocks noChangeArrowheads="1"/>
          </p:cNvSpPr>
          <p:nvPr userDrawn="1"/>
        </p:nvSpPr>
        <p:spPr bwMode="auto">
          <a:xfrm>
            <a:off x="7772400" y="3771901"/>
            <a:ext cx="762000" cy="623888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PT" sz="2400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27" name="Rectangle 30"/>
          <p:cNvSpPr>
            <a:spLocks noChangeArrowheads="1"/>
          </p:cNvSpPr>
          <p:nvPr userDrawn="1"/>
        </p:nvSpPr>
        <p:spPr bwMode="auto">
          <a:xfrm>
            <a:off x="7772400" y="114300"/>
            <a:ext cx="762000" cy="628650"/>
          </a:xfrm>
          <a:prstGeom prst="rect">
            <a:avLst/>
          </a:prstGeom>
          <a:solidFill>
            <a:srgbClr val="99CC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PT" sz="2400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28" name="Rectangle 31"/>
          <p:cNvSpPr>
            <a:spLocks noChangeArrowheads="1"/>
          </p:cNvSpPr>
          <p:nvPr userDrawn="1"/>
        </p:nvSpPr>
        <p:spPr bwMode="auto">
          <a:xfrm>
            <a:off x="7772400" y="742950"/>
            <a:ext cx="762000" cy="628650"/>
          </a:xfrm>
          <a:prstGeom prst="rect">
            <a:avLst/>
          </a:prstGeom>
          <a:solidFill>
            <a:srgbClr val="3366FF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PT" sz="2400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29" name="Rectangle 32"/>
          <p:cNvSpPr>
            <a:spLocks noChangeArrowheads="1"/>
          </p:cNvSpPr>
          <p:nvPr userDrawn="1"/>
        </p:nvSpPr>
        <p:spPr bwMode="auto">
          <a:xfrm>
            <a:off x="152400" y="0"/>
            <a:ext cx="152400" cy="5029200"/>
          </a:xfrm>
          <a:prstGeom prst="rect">
            <a:avLst/>
          </a:prstGeom>
          <a:solidFill>
            <a:srgbClr val="FF9900">
              <a:alpha val="35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pt-PT" sz="2400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199"/>
            <a:ext cx="7086600" cy="10525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365647"/>
            <a:ext cx="7086600" cy="2989659"/>
          </a:xfrm>
        </p:spPr>
        <p:txBody>
          <a:bodyPr rtlCol="0">
            <a:normAutofit/>
          </a:bodyPr>
          <a:lstStyle/>
          <a:p>
            <a:pPr lvl="0"/>
            <a:endParaRPr lang="pt-PT" noProof="0" smtClean="0"/>
          </a:p>
        </p:txBody>
      </p:sp>
      <p:sp>
        <p:nvSpPr>
          <p:cNvPr id="30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33"/>
              </a:solidFill>
            </a:endParaRPr>
          </a:p>
        </p:txBody>
      </p:sp>
      <p:sp>
        <p:nvSpPr>
          <p:cNvPr id="31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33"/>
              </a:solidFill>
            </a:endParaRPr>
          </a:p>
        </p:txBody>
      </p:sp>
      <p:sp>
        <p:nvSpPr>
          <p:cNvPr id="3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79B9-1791-45A6-A123-9316E3CE01C4}" type="slidenum">
              <a:rPr lang="en-US">
                <a:solidFill>
                  <a:srgbClr val="000033"/>
                </a:solidFill>
              </a:rPr>
              <a:pPr>
                <a:defRPr/>
              </a:pPr>
              <a:t>‹nº›</a:t>
            </a:fld>
            <a:endParaRPr lang="en-US">
              <a:solidFill>
                <a:srgbClr val="00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51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F04E-8B36-4D68-9582-73A1AA80B239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2AE2-0639-4D86-9ADA-F647AC4D5C9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4550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8C654-1EBF-47F4-8794-FD7DC120A89D}" type="datetimeFigureOut">
              <a:rPr>
                <a:solidFill>
                  <a:srgbClr val="000033"/>
                </a:solidFill>
              </a:rPr>
              <a:pPr>
                <a:defRPr/>
              </a:pPr>
              <a:t>13-08-2011</a:t>
            </a:fld>
            <a:endParaRPr>
              <a:solidFill>
                <a:srgbClr val="000033"/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33"/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5FAE-DEE8-432D-B2ED-C90CA7284739}" type="slidenum">
              <a:rPr>
                <a:solidFill>
                  <a:srgbClr val="000033"/>
                </a:solidFill>
              </a:rPr>
              <a:pPr>
                <a:defRPr/>
              </a:pPr>
              <a:t>‹nº›</a:t>
            </a:fld>
            <a:endParaRPr>
              <a:solidFill>
                <a:srgbClr val="00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760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03288" y="2900363"/>
            <a:ext cx="7485062" cy="810816"/>
          </a:xfrm>
        </p:spPr>
        <p:txBody>
          <a:bodyPr anchor="b"/>
          <a:lstStyle>
            <a:lvl1pPr>
              <a:lnSpc>
                <a:spcPct val="11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03288" y="3707606"/>
            <a:ext cx="7510462" cy="600075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16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17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185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95275" y="1116808"/>
            <a:ext cx="4186238" cy="323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33918" y="1116808"/>
            <a:ext cx="4186237" cy="3234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97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38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95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62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81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79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7E84-88D2-4DC2-918E-495600824DA8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36A7-F006-4FD6-960E-C0FA0663A29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00271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58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89729" y="153591"/>
            <a:ext cx="2130425" cy="4198144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PT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95275" y="153591"/>
            <a:ext cx="6242050" cy="419814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55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95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8" y="153593"/>
            <a:ext cx="8520112" cy="48577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s-ES_tradnl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295280" y="1116808"/>
            <a:ext cx="8524875" cy="3234929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70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742950"/>
            <a:ext cx="76200" cy="3829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5" y="228600"/>
            <a:ext cx="8391525" cy="43434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028700"/>
            <a:ext cx="7696200" cy="154305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 do título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24163"/>
            <a:ext cx="7696200" cy="15430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pt-PT" noProof="0" smtClean="0"/>
              <a:t>Faça clique para editar o estilo do subtítulo do modelo global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47B-110F-49C5-933B-FE35E0749CE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CF85EC-D322-4A48-BC96-98C53E6CCD0A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1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E737-89AC-4AE9-A6BC-41E2E44A0C1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9961-76C5-43A6-B9C3-3E5D4DE2FC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14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F6DE-C42C-4996-A313-6EB592ACDD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D419-5DA1-4C4D-9224-7D0659FA366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717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F04E-8B36-4D68-9582-73A1AA80B2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2AE2-0639-4D86-9ADA-F647AC4D5C9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41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7E84-88D2-4DC2-918E-495600824D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36A7-F006-4FD6-960E-C0FA0663A2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0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038B-8992-402A-8B15-4B486D384E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0A87-37D8-40E9-81DF-8448A00ABC23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3516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038B-8992-402A-8B15-4B486D384EF0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0A87-37D8-40E9-81DF-8448A00ABC2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62704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5B8B-71AC-44D1-8F01-412B31840EB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6CA2-CD9E-4092-8CAC-0AD06A31AEB5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95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7FA-9580-4486-A52F-55C8A118A7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DAA2-81F1-43B2-94A0-93C9C6807F87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40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2A6E-7C20-4C55-BBA2-05B4ABFDC1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BC3D-AE64-4A3C-A860-DDBE992EDBB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3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6A8E-F077-4135-8980-33D6D0D15DA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EC25-4AF8-47ED-AE6B-B743F96A4E1E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22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0050"/>
            <a:ext cx="2057400" cy="41981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00050"/>
            <a:ext cx="6019800" cy="41981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3014-0327-4CE3-8473-EEE6B95A260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BC92-248A-4BFF-B8D1-31A13DD80FC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25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3226594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E37E-C519-4697-A3C6-2F775A3F910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F241-9CF8-48C3-84C5-C9D043D1A849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30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742950"/>
            <a:ext cx="76200" cy="3829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5" y="228600"/>
            <a:ext cx="8391525" cy="43434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028700"/>
            <a:ext cx="7696200" cy="154305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 do título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24163"/>
            <a:ext cx="7696200" cy="15430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pt-PT" noProof="0" smtClean="0"/>
              <a:t>Faça clique para editar o estilo do subtítulo do modelo global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47B-110F-49C5-933B-FE35E0749CE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CF85EC-D322-4A48-BC96-98C53E6CCD0A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172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E737-89AC-4AE9-A6BC-41E2E44A0C1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9961-76C5-43A6-B9C3-3E5D4DE2FC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5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F6DE-C42C-4996-A313-6EB592ACDD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D419-5DA1-4C4D-9224-7D0659FA366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4743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F04E-8B36-4D68-9582-73A1AA80B2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2AE2-0639-4D86-9ADA-F647AC4D5C9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22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5B8B-71AC-44D1-8F01-412B31840EBA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6CA2-CD9E-4092-8CAC-0AD06A31AEB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03427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7E84-88D2-4DC2-918E-495600824D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36A7-F006-4FD6-960E-C0FA0663A2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09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038B-8992-402A-8B15-4B486D384E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0A87-37D8-40E9-81DF-8448A00ABC23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5B8B-71AC-44D1-8F01-412B31840EB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6CA2-CD9E-4092-8CAC-0AD06A31AEB5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24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7FA-9580-4486-A52F-55C8A118A7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DAA2-81F1-43B2-94A0-93C9C6807F87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3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2A6E-7C20-4C55-BBA2-05B4ABFDC1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BC3D-AE64-4A3C-A860-DDBE992EDBB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14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6A8E-F077-4135-8980-33D6D0D15DA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EC25-4AF8-47ED-AE6B-B743F96A4E1E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43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0050"/>
            <a:ext cx="2057400" cy="41981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00050"/>
            <a:ext cx="6019800" cy="41981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3014-0327-4CE3-8473-EEE6B95A260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BC92-248A-4BFF-B8D1-31A13DD80FC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120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3226594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E37E-C519-4697-A3C6-2F775A3F910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F241-9CF8-48C3-84C5-C9D043D1A849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96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1000" y="742950"/>
            <a:ext cx="76200" cy="3829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PT" sz="24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81005" y="228600"/>
            <a:ext cx="8391525" cy="4343400"/>
            <a:chOff x="240" y="192"/>
            <a:chExt cx="5286" cy="364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  <p:sp>
        <p:nvSpPr>
          <p:cNvPr id="183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028700"/>
            <a:ext cx="7696200" cy="154305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PT" noProof="0" smtClean="0"/>
              <a:t>Clique para editar o estilo do título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24163"/>
            <a:ext cx="7696200" cy="15430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rial" charset="0"/>
              </a:defRPr>
            </a:lvl1pPr>
          </a:lstStyle>
          <a:p>
            <a:pPr lvl="0"/>
            <a:r>
              <a:rPr lang="pt-PT" noProof="0" smtClean="0"/>
              <a:t>Faça clique para editar o estilo do subtítulo do modelo global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47B-110F-49C5-933B-FE35E0749CE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CF85EC-D322-4A48-BC96-98C53E6CCD0A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7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3E737-89AC-4AE9-A6BC-41E2E44A0C1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9961-76C5-43A6-B9C3-3E5D4DE2FC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804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7FA-9580-4486-A52F-55C8A118A7E5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DAA2-81F1-43B2-94A0-93C9C6807F8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72813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F6DE-C42C-4996-A313-6EB592ACDDF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D419-5DA1-4C4D-9224-7D0659FA366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98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32265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5F04E-8B36-4D68-9582-73A1AA80B23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72AE2-0639-4D86-9ADA-F647AC4D5C9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21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87E84-88D2-4DC2-918E-495600824DA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36A7-F006-4FD6-960E-C0FA0663A291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98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4038B-8992-402A-8B15-4B486D384EF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90A87-37D8-40E9-81DF-8448A00ABC23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29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5B8B-71AC-44D1-8F01-412B31840EB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16CA2-CD9E-4092-8CAC-0AD06A31AEB5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99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A67FA-9580-4486-A52F-55C8A118A7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8DAA2-81F1-43B2-94A0-93C9C6807F87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45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2A6E-7C20-4C55-BBA2-05B4ABFDC1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BC3D-AE64-4A3C-A860-DDBE992EDBB0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313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06A8E-F077-4135-8980-33D6D0D15DA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FEC25-4AF8-47ED-AE6B-B743F96A4E1E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88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00050"/>
            <a:ext cx="2057400" cy="41981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00050"/>
            <a:ext cx="6019800" cy="41981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E3014-0327-4CE3-8473-EEE6B95A260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ABC92-248A-4BFF-B8D1-31A13DD80FCF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22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85725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3226594"/>
          </a:xfrm>
        </p:spPr>
        <p:txBody>
          <a:bodyPr/>
          <a:lstStyle/>
          <a:p>
            <a:pPr lvl="0"/>
            <a:endParaRPr lang="pt-P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BE37E-C519-4697-A3C6-2F775A3F9104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EF241-9CF8-48C3-84C5-C9D043D1A849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10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2A6E-7C20-4C55-BBA2-05B4ABFDC1DF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5BC3D-AE64-4A3C-A860-DDBE992EDBB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75556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53" y="15413"/>
            <a:ext cx="3498527" cy="2119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15411"/>
            <a:ext cx="5624418" cy="21191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113876"/>
            <a:ext cx="7668994" cy="172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24" y="2114550"/>
            <a:ext cx="1461333" cy="1720388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3817364"/>
            <a:ext cx="9098280" cy="13030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1852332"/>
            <a:ext cx="304800" cy="1143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971550"/>
            <a:ext cx="5105400" cy="1062202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pt-PT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PT"/>
              <a:t>Clique para editar o estilo de subtítulo do Modelo Global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3086100"/>
            <a:ext cx="7315200" cy="6858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pt-PT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pt-PT" smtClean="0"/>
              <a:t>Clique para editar o estilo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6782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494267"/>
            <a:ext cx="5867400" cy="1477535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pt-PT" sz="3000" b="1" cap="all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5" y="3829051"/>
            <a:ext cx="8229601" cy="281840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pt-PT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PT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pt-PT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pt-PT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459657"/>
            <a:ext cx="2057400" cy="154305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3949032"/>
            <a:ext cx="457200" cy="72504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494266"/>
            <a:ext cx="1583472" cy="97155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>
                <a:solidFill>
                  <a:prstClr val="white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38210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4400552"/>
            <a:ext cx="9144000" cy="790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57150"/>
            <a:ext cx="8403020" cy="51435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pt-PT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18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36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4" y="1"/>
            <a:ext cx="7068015" cy="62865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pt-PT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4"/>
            <a:ext cx="4038600" cy="2978591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2"/>
            <a:ext cx="4038600" cy="2978591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pt-PT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pt-PT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pt-PT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pt-PT" sz="1800"/>
            </a:lvl6pPr>
            <a:lvl7pPr eaLnBrk="1" latinLnBrk="0" hangingPunct="1">
              <a:defRPr kumimoji="0" lang="pt-PT" sz="1800"/>
            </a:lvl7pPr>
            <a:lvl8pPr eaLnBrk="1" latinLnBrk="0" hangingPunct="1">
              <a:defRPr kumimoji="0" lang="pt-PT" sz="1800"/>
            </a:lvl8pPr>
            <a:lvl9pPr eaLnBrk="1" latinLnBrk="0" hangingPunct="1">
              <a:defRPr kumimoji="0" lang="pt-PT" sz="18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74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penas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71500"/>
            <a:ext cx="2445488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1557900"/>
            <a:ext cx="7010400" cy="857250"/>
          </a:xfrm>
        </p:spPr>
        <p:txBody>
          <a:bodyPr/>
          <a:lstStyle>
            <a:lvl1pPr algn="l" eaLnBrk="1" latinLnBrk="0" hangingPunct="1">
              <a:defRPr kumimoji="0" lang="pt-PT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4490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enas Título: Ênfas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</a:rPr>
              <a:pPr/>
              <a:t>12/17/2009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</a:rPr>
              <a:pPr/>
              <a:t>‹nº›</a:t>
            </a:fld>
            <a:endParaRPr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2310750"/>
            <a:ext cx="8686800" cy="8217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pt-PT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Clique para editar o Estilo de Título do Modelo Global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1818565"/>
            <a:ext cx="8694000" cy="47982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pt-PT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pt-PT" sz="2000" b="1"/>
            </a:lvl2pPr>
            <a:lvl3pPr marL="914400" indent="0" eaLnBrk="1" latinLnBrk="0" hangingPunct="1">
              <a:buNone/>
              <a:defRPr kumimoji="0" lang="pt-PT" sz="1800" b="1"/>
            </a:lvl3pPr>
            <a:lvl4pPr marL="1371600" indent="0" eaLnBrk="1" latinLnBrk="0" hangingPunct="1">
              <a:buNone/>
              <a:defRPr kumimoji="0" lang="pt-PT" sz="1600" b="1"/>
            </a:lvl4pPr>
            <a:lvl5pPr marL="1828800" indent="0" eaLnBrk="1" latinLnBrk="0" hangingPunct="1">
              <a:buNone/>
              <a:defRPr kumimoji="0" lang="pt-PT" sz="1600" b="1"/>
            </a:lvl5pPr>
            <a:lvl6pPr marL="2286000" indent="0" eaLnBrk="1" latinLnBrk="0" hangingPunct="1">
              <a:buNone/>
              <a:defRPr kumimoji="0" lang="pt-PT" sz="1600" b="1"/>
            </a:lvl6pPr>
            <a:lvl7pPr marL="2743200" indent="0" eaLnBrk="1" latinLnBrk="0" hangingPunct="1">
              <a:buNone/>
              <a:defRPr kumimoji="0" lang="pt-PT" sz="1600" b="1"/>
            </a:lvl7pPr>
            <a:lvl8pPr marL="3200400" indent="0" eaLnBrk="1" latinLnBrk="0" hangingPunct="1">
              <a:buNone/>
              <a:defRPr kumimoji="0" lang="pt-PT" sz="1600" b="1"/>
            </a:lvl8pPr>
            <a:lvl9pPr marL="3657600" indent="0" eaLnBrk="1" latinLnBrk="0" hangingPunct="1">
              <a:buNone/>
              <a:defRPr kumimoji="0" lang="pt-PT" sz="1600" b="1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211245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com Texto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171700"/>
            <a:ext cx="7543800" cy="16002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2400300"/>
            <a:ext cx="7010400" cy="12573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pt-PT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498585"/>
            <a:ext cx="4191000" cy="28575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pt-PT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pt-PT"/>
              <a:t>Clique para editar o estilo de subtítulo do Modelo Global</a:t>
            </a:r>
          </a:p>
        </p:txBody>
      </p:sp>
    </p:spTree>
    <p:extLst>
      <p:ext uri="{BB962C8B-B14F-4D97-AF65-F5344CB8AC3E}">
        <p14:creationId xmlns:p14="http://schemas.microsoft.com/office/powerpoint/2010/main" xmlns="" val="101014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2"/>
            <a:ext cx="3008313" cy="619125"/>
          </a:xfrm>
        </p:spPr>
        <p:txBody>
          <a:bodyPr anchor="b"/>
          <a:lstStyle>
            <a:lvl1pPr algn="l" eaLnBrk="1" latinLnBrk="0" hangingPunct="1">
              <a:defRPr kumimoji="0" lang="pt-PT" sz="2000" b="1"/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457200"/>
            <a:ext cx="5111750" cy="4000500"/>
          </a:xfrm>
        </p:spPr>
        <p:txBody>
          <a:bodyPr/>
          <a:lstStyle>
            <a:lvl1pPr eaLnBrk="1" latinLnBrk="0" hangingPunct="1">
              <a:defRPr kumimoji="0" lang="pt-PT" sz="2800">
                <a:solidFill>
                  <a:schemeClr val="bg1"/>
                </a:solidFill>
              </a:defRPr>
            </a:lvl1pPr>
            <a:lvl2pPr eaLnBrk="1" latinLnBrk="0" hangingPunct="1">
              <a:defRPr kumimoji="0" lang="pt-PT" sz="2800">
                <a:solidFill>
                  <a:schemeClr val="bg1"/>
                </a:solidFill>
              </a:defRPr>
            </a:lvl2pPr>
            <a:lvl3pPr eaLnBrk="1" latinLnBrk="0" hangingPunct="1">
              <a:defRPr kumimoji="0" lang="pt-PT" sz="2400">
                <a:solidFill>
                  <a:schemeClr val="bg1"/>
                </a:solidFill>
              </a:defRPr>
            </a:lvl3pPr>
            <a:lvl4pPr eaLnBrk="1" latinLnBrk="0" hangingPunct="1">
              <a:defRPr kumimoji="0" lang="pt-PT" sz="2000">
                <a:solidFill>
                  <a:schemeClr val="bg1"/>
                </a:solidFill>
              </a:defRPr>
            </a:lvl4pPr>
            <a:lvl5pPr eaLnBrk="1" latinLnBrk="0" hangingPunct="1">
              <a:defRPr kumimoji="0" lang="pt-PT" sz="2000">
                <a:solidFill>
                  <a:schemeClr val="bg1"/>
                </a:solidFill>
              </a:defRPr>
            </a:lvl5pPr>
            <a:lvl6pPr eaLnBrk="1" latinLnBrk="0" hangingPunct="1">
              <a:defRPr kumimoji="0" lang="pt-PT" sz="2000"/>
            </a:lvl6pPr>
            <a:lvl7pPr eaLnBrk="1" latinLnBrk="0" hangingPunct="1">
              <a:defRPr kumimoji="0" lang="pt-PT" sz="2000"/>
            </a:lvl7pPr>
            <a:lvl8pPr eaLnBrk="1" latinLnBrk="0" hangingPunct="1">
              <a:defRPr kumimoji="0" lang="pt-PT" sz="2000"/>
            </a:lvl8pPr>
            <a:lvl9pPr eaLnBrk="1" latinLnBrk="0" hangingPunct="1">
              <a:defRPr kumimoji="0" lang="pt-PT" sz="20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76326"/>
            <a:ext cx="3008313" cy="2867024"/>
          </a:xfrm>
        </p:spPr>
        <p:txBody>
          <a:bodyPr/>
          <a:lstStyle>
            <a:lvl1pPr marL="0" indent="0" eaLnBrk="1" latinLnBrk="0" hangingPunct="1">
              <a:buNone/>
              <a:defRPr kumimoji="0" lang="pt-PT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pt-PT" sz="1200"/>
            </a:lvl2pPr>
            <a:lvl3pPr marL="914400" indent="0" eaLnBrk="1" latinLnBrk="0" hangingPunct="1">
              <a:buNone/>
              <a:defRPr kumimoji="0" lang="pt-PT" sz="1000"/>
            </a:lvl3pPr>
            <a:lvl4pPr marL="1371600" indent="0" eaLnBrk="1" latinLnBrk="0" hangingPunct="1">
              <a:buNone/>
              <a:defRPr kumimoji="0" lang="pt-PT" sz="900"/>
            </a:lvl4pPr>
            <a:lvl5pPr marL="1828800" indent="0" eaLnBrk="1" latinLnBrk="0" hangingPunct="1">
              <a:buNone/>
              <a:defRPr kumimoji="0" lang="pt-PT" sz="900"/>
            </a:lvl5pPr>
            <a:lvl6pPr marL="2286000" indent="0" eaLnBrk="1" latinLnBrk="0" hangingPunct="1">
              <a:buNone/>
              <a:defRPr kumimoji="0" lang="pt-PT" sz="900"/>
            </a:lvl6pPr>
            <a:lvl7pPr marL="2743200" indent="0" eaLnBrk="1" latinLnBrk="0" hangingPunct="1">
              <a:buNone/>
              <a:defRPr kumimoji="0" lang="pt-PT" sz="900"/>
            </a:lvl7pPr>
            <a:lvl8pPr marL="3200400" indent="0" eaLnBrk="1" latinLnBrk="0" hangingPunct="1">
              <a:buNone/>
              <a:defRPr kumimoji="0" lang="pt-PT" sz="900"/>
            </a:lvl8pPr>
            <a:lvl9pPr marL="3657600" indent="0" eaLnBrk="1" latinLnBrk="0" hangingPunct="1">
              <a:buNone/>
              <a:defRPr kumimoji="0" lang="pt-PT" sz="900"/>
            </a:lvl9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61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média com Legend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>
                <a:solidFill>
                  <a:prstClr val="white"/>
                </a:solidFill>
              </a:rPr>
              <a:pPr/>
              <a:t>12/17/2009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endParaRPr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pt-PT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>
                <a:solidFill>
                  <a:prstClr val="white"/>
                </a:solidFill>
              </a:rPr>
              <a:pPr/>
              <a:t>‹nº›</a:t>
            </a:fld>
            <a:endParaRPr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3600450"/>
            <a:ext cx="4873752" cy="51435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 b="1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3600451"/>
            <a:ext cx="4809244" cy="425054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pt-PT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pt-PT" smtClean="0"/>
              <a:t>Clique para editar o estilo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628652"/>
            <a:ext cx="4873752" cy="2859617"/>
          </a:xfrm>
        </p:spPr>
        <p:txBody>
          <a:bodyPr/>
          <a:lstStyle>
            <a:lvl1pPr eaLnBrk="1" latinLnBrk="0" hangingPunct="1">
              <a:buNone/>
              <a:defRPr kumimoji="0" lang="pt-PT"/>
            </a:lvl1pPr>
          </a:lstStyle>
          <a:p>
            <a:pPr eaLnBrk="1" latinLnBrk="0" hangingPunct="1"/>
            <a:r>
              <a:rPr lang="pt-PT" smtClean="0"/>
              <a:t>Clique no ícone para adicionar multimédia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628653"/>
            <a:ext cx="2819400" cy="3477683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pt-PT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xmlns="" val="56719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25.gif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2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4629960-3782-481A-9690-15613D2EB1FB}" type="datetimeFigureOut">
              <a:rPr lang="en-US"/>
              <a:pPr>
                <a:defRPr/>
              </a:pPr>
              <a:t>8/26/2012</a:t>
            </a:fld>
            <a:endParaRPr lang="pt-PT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44FA81B-5E42-419B-AC3D-43F5ED39EE7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14300"/>
            <a:ext cx="8686800" cy="120015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/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/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2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4629960-3782-481A-9690-15613D2EB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44FA81B-5E42-419B-AC3D-43F5ED39EE7D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14300"/>
            <a:ext cx="8686800" cy="120015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2674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pt-PT" smtClean="0"/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745D0B-D317-4E50-9245-C6BDA3A3F43C}" type="datetimeFigureOut">
              <a:rPr lang="pt-PT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26-08-2012</a:t>
            </a:fld>
            <a:endParaRPr lang="pt-PT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F921A0-8BF3-4EBC-8C1F-69695FF033DA}" type="slidenum">
              <a:rPr lang="pt-PT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‹nº›</a:t>
            </a:fld>
            <a:endParaRPr lang="pt-PT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14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de texto do modelo global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51BC0FAD-DBF7-4078-ABB2-C96FC2E65D70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42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2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4629960-3782-481A-9690-15613D2EB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44FA81B-5E42-419B-AC3D-43F5ED39EE7D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14300"/>
            <a:ext cx="8686800" cy="120015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54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print"/>
          <a:srcRect l="2599" r="5874" b="5262"/>
          <a:stretch/>
        </p:blipFill>
        <p:spPr>
          <a:xfrm>
            <a:off x="3530" y="4400552"/>
            <a:ext cx="9144000" cy="7902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PT" smtClean="0"/>
              <a:t>Clique para editar o estilo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12/17/2009</a:t>
            </a:fld>
            <a:endParaRPr>
              <a:solidFill>
                <a:srgbClr val="262626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262626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>
              <a:solidFill>
                <a:srgbClr val="262626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64545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pt-P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PT"/>
      </a:defPPr>
      <a:lvl1pPr marL="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80" y="1116808"/>
            <a:ext cx="8524875" cy="32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4774408"/>
            <a:ext cx="2895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53593"/>
            <a:ext cx="85201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80" y="4774408"/>
            <a:ext cx="13430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  <a:latin typeface="Arial"/>
                <a:cs typeface="Arial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/>
                <a:cs typeface="Arial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fld id="{2A36938A-22EA-46FD-9CF2-9239C3DA3475}" type="slidenum">
              <a:rPr lang="de-DE" sz="1000">
                <a:solidFill>
                  <a:srgbClr val="000000"/>
                </a:solidFill>
                <a:latin typeface="Arial"/>
                <a:cs typeface="Arial"/>
              </a:rPr>
              <a:pPr/>
              <a:t>‹nº›</a:t>
            </a:fld>
            <a:endParaRPr lang="de-DE" sz="10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86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1199"/>
            <a:ext cx="70866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65647"/>
            <a:ext cx="7086600" cy="298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" name="Espaço Reservado para Data 3"/>
          <p:cNvSpPr>
            <a:spLocks noGrp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defRPr/>
            </a:pPr>
            <a:endParaRPr lang="en-US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34" name="Espaço Reservado para Rodapé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defRPr/>
            </a:pPr>
            <a:endParaRPr lang="en-US">
              <a:solidFill>
                <a:srgbClr val="000033"/>
              </a:solidFill>
              <a:latin typeface="Times" charset="0"/>
              <a:cs typeface="+mn-cs"/>
            </a:endParaRPr>
          </a:p>
        </p:txBody>
      </p:sp>
      <p:sp>
        <p:nvSpPr>
          <p:cNvPr id="35" name="Espaço Reservado para Número de Slide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F183271A-78F1-4B49-B996-8931E141EDE4}" type="slidenum">
              <a:rPr lang="en-US">
                <a:solidFill>
                  <a:srgbClr val="000033"/>
                </a:solidFill>
                <a:latin typeface="Times" charset="0"/>
                <a:cs typeface="+mn-cs"/>
              </a:rPr>
              <a:pPr eaLnBrk="0" hangingPunct="0">
                <a:defRPr/>
              </a:pPr>
              <a:t>‹nº›</a:t>
            </a:fld>
            <a:endParaRPr lang="en-US">
              <a:solidFill>
                <a:srgbClr val="000033"/>
              </a:solidFill>
              <a:latin typeface="Times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11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80" y="1116808"/>
            <a:ext cx="8524875" cy="323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4774408"/>
            <a:ext cx="2895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_tradnl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53593"/>
            <a:ext cx="85201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80" y="4774408"/>
            <a:ext cx="13430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1000">
                <a:solidFill>
                  <a:srgbClr val="000000"/>
                </a:solidFill>
                <a:latin typeface="Arial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charset="0"/>
              </a:rPr>
              <a:t> </a:t>
            </a:r>
            <a:fld id="{2A36938A-22EA-46FD-9CF2-9239C3DA3475}" type="slidenum">
              <a:rPr lang="de-DE" sz="1000">
                <a:solidFill>
                  <a:srgbClr val="000000"/>
                </a:solidFill>
                <a:latin typeface="Arial" charset="0"/>
              </a:rPr>
              <a:pPr/>
              <a:t>‹nº›</a:t>
            </a:fld>
            <a:endParaRPr lang="de-DE" sz="1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917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2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4629960-3782-481A-9690-15613D2EB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44FA81B-5E42-419B-AC3D-43F5ED39EE7D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14300"/>
            <a:ext cx="8686800" cy="120015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317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2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4629960-3782-481A-9690-15613D2EB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44FA81B-5E42-419B-AC3D-43F5ED39EE7D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14300"/>
            <a:ext cx="8686800" cy="120015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9443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0050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32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1676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4629960-3782-481A-9690-15613D2EB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8/26/2012</a:t>
            </a:fld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944FA81B-5E42-419B-AC3D-43F5ED39EE7D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79400" y="114300"/>
            <a:ext cx="8686800" cy="1200150"/>
            <a:chOff x="176" y="96"/>
            <a:chExt cx="5472" cy="1008"/>
          </a:xfrm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>
                <a:solidFill>
                  <a:srgbClr val="000000"/>
                </a:solidFill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PT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235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  <p:sldLayoutId id="2147484073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>
          <a:solidFill>
            <a:schemeClr val="tx1"/>
          </a:solidFill>
          <a:latin typeface="+mn-lt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/>
          <a:srcRect l="2599" r="5874" b="5262"/>
          <a:stretch/>
        </p:blipFill>
        <p:spPr>
          <a:xfrm>
            <a:off x="3530" y="4400552"/>
            <a:ext cx="9144000" cy="7902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PT" smtClean="0"/>
              <a:t>Clique para editar o estilo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58050E-B668-4FA7-85AD-C750C80A6E9B}" type="datetimeFigureOut">
              <a:rPr>
                <a:solidFill>
                  <a:srgbClr val="262626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12/17/2009</a:t>
            </a:fld>
            <a:endParaRPr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P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40D5ECE-8B49-45CD-BE81-EF81920D1969}" type="slidenum">
              <a:rPr>
                <a:solidFill>
                  <a:srgbClr val="262626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>
              <a:solidFill>
                <a:srgbClr val="262626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70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pt-P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P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PT"/>
      </a:defPPr>
      <a:lvl1pPr marL="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P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nceton.edu/admission/whatsdistinctive/facultyprofiles/appiah/picture-right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0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981080" y="449319"/>
            <a:ext cx="7115175" cy="4303771"/>
          </a:xfrm>
        </p:spPr>
        <p:txBody>
          <a:bodyPr anchor="ctr"/>
          <a:lstStyle/>
          <a:p>
            <a:pPr algn="ctr" eaLnBrk="1" hangingPunct="1">
              <a:spcAft>
                <a:spcPts val="2400"/>
              </a:spcAft>
            </a:pPr>
            <a:r>
              <a:rPr lang="pt-PT" sz="5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Escola</a:t>
            </a:r>
            <a:r>
              <a:rPr lang="pt-PT" sz="5400" b="1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  <a:t/>
            </a:r>
            <a:br>
              <a:rPr lang="pt-PT" sz="5400" b="1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</a:br>
            <a:r>
              <a:rPr lang="pt-PT" b="1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  <a:t>Espaço de sociabilidade e cultura de paz</a:t>
            </a:r>
            <a:br>
              <a:rPr lang="pt-PT" b="1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</a:br>
            <a:r>
              <a:rPr lang="pt-PT" b="1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  <a:t/>
            </a:r>
            <a:br>
              <a:rPr lang="pt-PT" b="1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</a:br>
            <a:r>
              <a:rPr lang="pt-PT" b="1" dirty="0" smtClean="0">
                <a:solidFill>
                  <a:schemeClr val="bg1"/>
                </a:solidFill>
                <a:latin typeface="Tw Cen MT" pitchFamily="34" charset="0"/>
              </a:rPr>
              <a:t/>
            </a:r>
            <a:br>
              <a:rPr lang="pt-PT" b="1" dirty="0" smtClean="0">
                <a:solidFill>
                  <a:schemeClr val="bg1"/>
                </a:solidFill>
                <a:latin typeface="Tw Cen MT" pitchFamily="34" charset="0"/>
              </a:rPr>
            </a:br>
            <a:r>
              <a:rPr lang="pt-PT" sz="4000" b="1" dirty="0" smtClean="0">
                <a:solidFill>
                  <a:srgbClr val="FFFF00"/>
                </a:solidFill>
                <a:latin typeface="Tw Cen MT" pitchFamily="34" charset="0"/>
              </a:rPr>
              <a:t>António Nóvoa</a:t>
            </a:r>
            <a:br>
              <a:rPr lang="pt-PT" sz="4000" b="1" dirty="0" smtClean="0">
                <a:solidFill>
                  <a:srgbClr val="FFFF00"/>
                </a:solidFill>
                <a:latin typeface="Tw Cen MT" pitchFamily="34" charset="0"/>
              </a:rPr>
            </a:br>
            <a:r>
              <a:rPr lang="pt-PT" sz="3200" dirty="0" smtClean="0">
                <a:solidFill>
                  <a:srgbClr val="FF0000"/>
                </a:solidFill>
                <a:latin typeface="Tw Cen MT" pitchFamily="34" charset="0"/>
              </a:rPr>
              <a:t>Universidade </a:t>
            </a:r>
            <a:r>
              <a:rPr lang="pt-PT" sz="3200" dirty="0" err="1" smtClean="0">
                <a:solidFill>
                  <a:srgbClr val="FF0000"/>
                </a:solidFill>
                <a:latin typeface="Tw Cen MT" pitchFamily="34" charset="0"/>
              </a:rPr>
              <a:t>Feevale</a:t>
            </a:r>
            <a:r>
              <a:rPr lang="pt-PT" sz="3200" dirty="0">
                <a:solidFill>
                  <a:srgbClr val="FF0000"/>
                </a:solidFill>
                <a:latin typeface="Tw Cen MT" pitchFamily="34" charset="0"/>
              </a:rPr>
              <a:t> </a:t>
            </a:r>
            <a:r>
              <a:rPr lang="pt-PT" sz="3200" dirty="0" smtClean="0">
                <a:solidFill>
                  <a:srgbClr val="FF0000"/>
                </a:solidFill>
                <a:latin typeface="Tw Cen MT" pitchFamily="34" charset="0"/>
              </a:rPr>
              <a:t>| 16 Agosto 2012</a:t>
            </a:r>
            <a:endParaRPr lang="en-US" dirty="0" smtClean="0">
              <a:solidFill>
                <a:srgbClr val="FF0000"/>
              </a:solidFill>
              <a:latin typeface="Tw Cen MT" pitchFamily="34" charset="0"/>
            </a:endParaRPr>
          </a:p>
        </p:txBody>
      </p:sp>
      <p:pic>
        <p:nvPicPr>
          <p:cNvPr id="3077" name="Imagem 1" descr="C:\Documents and Settings\anovoa\Definições locais\Temporary Internet Files\Content.Outlook\N653H19B\b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6788" y="2466963"/>
            <a:ext cx="1292773" cy="110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1294076" y="2869559"/>
            <a:ext cx="14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w Cen MT" pitchFamily="34" charset="0"/>
              </a:rPr>
              <a:t>Philippe </a:t>
            </a:r>
            <a:r>
              <a:rPr lang="en-US" sz="3200" dirty="0" err="1" smtClean="0">
                <a:solidFill>
                  <a:srgbClr val="FF0000"/>
                </a:solidFill>
                <a:latin typeface="Tw Cen MT" pitchFamily="34" charset="0"/>
              </a:rPr>
              <a:t>Meirieu</a:t>
            </a:r>
            <a:endParaRPr lang="en-US" sz="3200" dirty="0" smtClean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4236728" y="718632"/>
            <a:ext cx="3220364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srgbClr val="FFFFFF">
                    <a:lumMod val="95000"/>
                  </a:srgbClr>
                </a:solidFill>
                <a:latin typeface="Tw Cen MT" pitchFamily="34" charset="0"/>
              </a:rPr>
              <a:t>A </a:t>
            </a:r>
            <a:r>
              <a:rPr lang="en-US" sz="6600" dirty="0" err="1" smtClean="0">
                <a:solidFill>
                  <a:srgbClr val="FFFFFF">
                    <a:lumMod val="95000"/>
                  </a:srgbClr>
                </a:solidFill>
                <a:latin typeface="Tw Cen MT" pitchFamily="34" charset="0"/>
              </a:rPr>
              <a:t>escola</a:t>
            </a:r>
            <a:endParaRPr lang="en-US" sz="6600" dirty="0" smtClean="0">
              <a:solidFill>
                <a:srgbClr val="FFFFFF">
                  <a:lumMod val="95000"/>
                </a:srgbClr>
              </a:solidFill>
              <a:latin typeface="Tw Cen MT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err="1">
                <a:solidFill>
                  <a:srgbClr val="FF0000"/>
                </a:solidFill>
                <a:latin typeface="Tw Cen MT" pitchFamily="34" charset="0"/>
              </a:rPr>
              <a:t>o</a:t>
            </a:r>
            <a:r>
              <a:rPr lang="en-US" sz="6600" dirty="0" err="1" smtClean="0">
                <a:solidFill>
                  <a:srgbClr val="FF0000"/>
                </a:solidFill>
                <a:latin typeface="Tw Cen MT" pitchFamily="34" charset="0"/>
              </a:rPr>
              <a:t>u</a:t>
            </a:r>
            <a:endParaRPr lang="es-ES_tradnl" sz="66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6600" dirty="0">
                <a:solidFill>
                  <a:srgbClr val="FFFFFF">
                    <a:lumMod val="95000"/>
                  </a:srgbClr>
                </a:solidFill>
                <a:latin typeface="Tw Cen MT" pitchFamily="34" charset="0"/>
              </a:rPr>
              <a:t>a</a:t>
            </a:r>
            <a:r>
              <a:rPr lang="pt-PT" sz="6600" dirty="0" smtClean="0">
                <a:solidFill>
                  <a:srgbClr val="FFFFFF">
                    <a:lumMod val="95000"/>
                  </a:srgbClr>
                </a:solidFill>
                <a:latin typeface="Tw Cen MT" pitchFamily="34" charset="0"/>
              </a:rPr>
              <a:t> guerra civil</a:t>
            </a:r>
            <a:endParaRPr lang="en-US" sz="6600" dirty="0" smtClean="0">
              <a:solidFill>
                <a:srgbClr val="FFFFFF">
                  <a:lumMod val="95000"/>
                </a:srgbClr>
              </a:solidFill>
              <a:latin typeface="Tw Cen MT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49658" y="733895"/>
            <a:ext cx="5394504" cy="341632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O que a escola faz melhor é aprender as regras do diálogo, é aprender </a:t>
            </a:r>
            <a:r>
              <a:rPr kumimoji="0" lang="pt-PT" sz="36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a </a:t>
            </a:r>
            <a:r>
              <a:rPr kumimoji="0" lang="pt-PT" sz="3600" b="1" i="1" u="sng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viver com</a:t>
            </a: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, a conviver.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w Cen MT" pitchFamily="34" charset="0"/>
                <a:cs typeface="+mn-cs"/>
              </a:rPr>
              <a:t>Aprender a habitar o mundo.</a:t>
            </a:r>
          </a:p>
        </p:txBody>
      </p:sp>
    </p:spTree>
    <p:extLst>
      <p:ext uri="{BB962C8B-B14F-4D97-AF65-F5344CB8AC3E}">
        <p14:creationId xmlns:p14="http://schemas.microsoft.com/office/powerpoint/2010/main" xmlns="" val="247377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6358" y="819808"/>
            <a:ext cx="406329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pt-PT" sz="6000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  <a:t>Comunidade</a:t>
            </a:r>
          </a:p>
          <a:p>
            <a:pPr algn="ctr">
              <a:spcAft>
                <a:spcPts val="1800"/>
              </a:spcAft>
            </a:pPr>
            <a:r>
              <a:rPr lang="pt-PT" sz="6000" dirty="0">
                <a:solidFill>
                  <a:srgbClr val="FF0000"/>
                </a:solidFill>
                <a:latin typeface="Tw Cen MT" pitchFamily="34" charset="0"/>
              </a:rPr>
              <a:t>o</a:t>
            </a:r>
            <a:r>
              <a:rPr lang="pt-PT" sz="6000" dirty="0" smtClean="0">
                <a:solidFill>
                  <a:srgbClr val="FF0000"/>
                </a:solidFill>
                <a:latin typeface="Tw Cen MT" pitchFamily="34" charset="0"/>
              </a:rPr>
              <a:t>u</a:t>
            </a:r>
          </a:p>
          <a:p>
            <a:pPr algn="ctr">
              <a:spcAft>
                <a:spcPts val="1800"/>
              </a:spcAft>
            </a:pPr>
            <a:r>
              <a:rPr lang="pt-PT" sz="6000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  <a:t>Sociedade?</a:t>
            </a:r>
            <a:endParaRPr lang="es-ES_tradnl" sz="6000" dirty="0">
              <a:solidFill>
                <a:schemeClr val="bg1">
                  <a:lumMod val="85000"/>
                </a:schemeClr>
              </a:solidFill>
              <a:latin typeface="Tw Cen MT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158988" y="819808"/>
            <a:ext cx="4430111" cy="3326524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7200" dirty="0" smtClean="0">
                <a:latin typeface="Tw Cen MT" pitchFamily="34" charset="0"/>
              </a:rPr>
              <a:t>Sociedade</a:t>
            </a:r>
            <a:endParaRPr lang="es-ES_tradnl" sz="2000" dirty="0">
              <a:latin typeface="Tw Cen MT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1350695" y="399775"/>
            <a:ext cx="6656388" cy="4575284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lIns="0" rIns="0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0" cap="none" spc="6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</a:rPr>
              <a:t>DIVERSIDADE</a:t>
            </a:r>
            <a:r>
              <a:rPr kumimoji="0" lang="fr-FR" sz="72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</a:rPr>
              <a:t/>
            </a:r>
            <a:br>
              <a:rPr kumimoji="0" lang="fr-FR" sz="72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</a:rPr>
            </a:br>
            <a:r>
              <a:rPr kumimoji="0" lang="fr-FR" sz="7200" b="1" i="0" u="none" strike="noStrike" kern="0" cap="none" spc="60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itchFamily="34" charset="0"/>
              </a:rPr>
              <a:t>DIVERSIDADE</a:t>
            </a:r>
            <a:r>
              <a:rPr kumimoji="0" lang="fr-FR" sz="72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</a:rPr>
              <a:t/>
            </a:r>
            <a:br>
              <a:rPr kumimoji="0" lang="fr-FR" sz="72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</a:rPr>
            </a:br>
            <a:r>
              <a:rPr kumimoji="0" lang="fr-FR" sz="7200" b="1" i="0" u="none" strike="noStrike" kern="0" cap="none" spc="600" normalizeH="0" baseline="0" noProof="0" dirty="0" err="1">
                <a:ln>
                  <a:noFill/>
                </a:ln>
                <a:solidFill>
                  <a:srgbClr val="99FF99"/>
                </a:solidFill>
                <a:effectLst/>
                <a:uLnTx/>
                <a:uFillTx/>
                <a:latin typeface="Tw Cen MT" pitchFamily="34" charset="0"/>
              </a:rPr>
              <a:t>DIVERSIDADE</a:t>
            </a:r>
            <a:r>
              <a:rPr kumimoji="0" lang="fr-FR" sz="72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</a:rPr>
              <a:t/>
            </a:r>
            <a:br>
              <a:rPr kumimoji="0" lang="fr-FR" sz="72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</a:rPr>
            </a:br>
            <a:r>
              <a:rPr kumimoji="0" lang="fr-FR" sz="7200" b="1" i="0" u="none" strike="noStrike" kern="0" cap="none" spc="600" normalizeH="0" baseline="0" noProof="0" dirty="0" err="1">
                <a:ln>
                  <a:noFill/>
                </a:ln>
                <a:solidFill>
                  <a:srgbClr val="B2B2B2"/>
                </a:solidFill>
                <a:effectLst/>
                <a:uLnTx/>
                <a:uFillTx/>
                <a:latin typeface="Tw Cen MT" pitchFamily="34" charset="0"/>
              </a:rPr>
              <a:t>DIVERSIDADE</a:t>
            </a:r>
            <a:r>
              <a:rPr kumimoji="0" lang="fr-FR" sz="72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</a:rPr>
              <a:t/>
            </a:r>
            <a:br>
              <a:rPr kumimoji="0" lang="fr-FR" sz="7200" b="1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</a:rPr>
            </a:br>
            <a:r>
              <a:rPr kumimoji="0" lang="fr-FR" sz="7200" b="1" i="0" u="none" strike="noStrike" kern="0" cap="none" spc="600" normalizeH="0" baseline="0" noProof="0" dirty="0" err="1">
                <a:ln>
                  <a:noFill/>
                </a:ln>
                <a:solidFill>
                  <a:srgbClr val="FF66CC"/>
                </a:solidFill>
                <a:effectLst/>
                <a:uLnTx/>
                <a:uFillTx/>
                <a:latin typeface="Tw Cen MT" pitchFamily="34" charset="0"/>
              </a:rPr>
              <a:t>DIVERSIDADE</a:t>
            </a:r>
            <a:endParaRPr kumimoji="0" lang="fr-FR" sz="7200" b="1" i="0" u="none" strike="noStrike" kern="0" cap="none" spc="60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45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4633662" y="376101"/>
            <a:ext cx="392701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1800"/>
              </a:spcAft>
            </a:pPr>
            <a:r>
              <a:rPr lang="pt-PT" sz="3200" u="sng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Tw Cen MT" pitchFamily="34" charset="0"/>
                <a:cs typeface="Arial"/>
              </a:rPr>
              <a:t>Jean-Jacques Rousseau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pt-PT" sz="3200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Tw Cen MT" pitchFamily="34" charset="0"/>
                <a:cs typeface="Arial"/>
              </a:rPr>
              <a:t>A </a:t>
            </a:r>
            <a:r>
              <a:rPr lang="pt-PT" sz="3200" dirty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Tw Cen MT" pitchFamily="34" charset="0"/>
                <a:cs typeface="Arial"/>
              </a:rPr>
              <a:t>criança só deve fazer aquilo que quer. </a:t>
            </a:r>
          </a:p>
        </p:txBody>
      </p:sp>
      <p:sp>
        <p:nvSpPr>
          <p:cNvPr id="5" name="Rectângulo 4"/>
          <p:cNvSpPr/>
          <p:nvPr/>
        </p:nvSpPr>
        <p:spPr>
          <a:xfrm>
            <a:off x="725214" y="2524453"/>
            <a:ext cx="78354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ct val="45000"/>
              </a:spcAft>
            </a:pPr>
            <a:r>
              <a:rPr lang="pt-PT" sz="3000" dirty="0" smtClean="0">
                <a:solidFill>
                  <a:srgbClr val="EAEAEA"/>
                </a:solidFill>
                <a:latin typeface="Tw Cen MT" pitchFamily="34" charset="0"/>
                <a:cs typeface="Arial"/>
              </a:rPr>
              <a:t>Mas </a:t>
            </a:r>
            <a:r>
              <a:rPr lang="pt-PT" sz="3000" dirty="0">
                <a:solidFill>
                  <a:srgbClr val="EAEAEA"/>
                </a:solidFill>
                <a:latin typeface="Tw Cen MT" pitchFamily="34" charset="0"/>
                <a:cs typeface="Arial"/>
              </a:rPr>
              <a:t>deve querer apenas aquilo que vocês </a:t>
            </a:r>
            <a:r>
              <a:rPr lang="pt-PT" sz="3000" dirty="0" smtClean="0">
                <a:solidFill>
                  <a:srgbClr val="EAEAEA"/>
                </a:solidFill>
                <a:latin typeface="Tw Cen MT" pitchFamily="34" charset="0"/>
                <a:cs typeface="Arial"/>
              </a:rPr>
              <a:t>(mestres</a:t>
            </a:r>
            <a:r>
              <a:rPr lang="pt-PT" sz="3000" dirty="0">
                <a:solidFill>
                  <a:srgbClr val="EAEAEA"/>
                </a:solidFill>
                <a:latin typeface="Tw Cen MT" pitchFamily="34" charset="0"/>
                <a:cs typeface="Arial"/>
              </a:rPr>
              <a:t>) querem que ela queira. A criança não deve dar um passo sem que vocês o tenham previsto. Não deve abrir a boca sem que vocês saibam o que ela vai dizer.</a:t>
            </a:r>
          </a:p>
        </p:txBody>
      </p:sp>
      <p:sp>
        <p:nvSpPr>
          <p:cNvPr id="3" name="Rectângulo 2"/>
          <p:cNvSpPr/>
          <p:nvPr/>
        </p:nvSpPr>
        <p:spPr>
          <a:xfrm>
            <a:off x="882869" y="376100"/>
            <a:ext cx="1450428" cy="1938992"/>
          </a:xfrm>
          <a:prstGeom prst="rect">
            <a:avLst/>
          </a:prstGeom>
          <a:solidFill>
            <a:srgbClr val="00000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11781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rojetospedagogicosdinamicos.com/pfrei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6872" y="1242578"/>
            <a:ext cx="1749316" cy="25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itbudrio.files.wordpress.com/2011/08/illi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2177" y="1242578"/>
            <a:ext cx="1789961" cy="25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906873" y="441422"/>
            <a:ext cx="1749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PT" sz="3200" dirty="0" smtClean="0">
                <a:solidFill>
                  <a:schemeClr val="bg1">
                    <a:lumMod val="75000"/>
                  </a:schemeClr>
                </a:solidFill>
                <a:latin typeface="Tw Cen MT" pitchFamily="34" charset="0"/>
              </a:rPr>
              <a:t>Paulo Freire</a:t>
            </a:r>
            <a:endParaRPr lang="es-ES_tradnl" dirty="0">
              <a:solidFill>
                <a:schemeClr val="bg1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352175" y="454289"/>
            <a:ext cx="174931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PT" sz="3200" dirty="0" smtClean="0">
                <a:solidFill>
                  <a:schemeClr val="bg1">
                    <a:lumMod val="75000"/>
                  </a:schemeClr>
                </a:solidFill>
                <a:latin typeface="Tw Cen MT" pitchFamily="34" charset="0"/>
              </a:rPr>
              <a:t>Ivan </a:t>
            </a:r>
          </a:p>
          <a:p>
            <a:pPr algn="ctr">
              <a:lnSpc>
                <a:spcPct val="70000"/>
              </a:lnSpc>
            </a:pPr>
            <a:r>
              <a:rPr lang="pt-PT" sz="3200" dirty="0" err="1" smtClean="0">
                <a:solidFill>
                  <a:schemeClr val="bg1">
                    <a:lumMod val="75000"/>
                  </a:schemeClr>
                </a:solidFill>
                <a:latin typeface="Tw Cen MT" pitchFamily="34" charset="0"/>
              </a:rPr>
              <a:t>Illich</a:t>
            </a:r>
            <a:endParaRPr lang="es-ES_tradnl" dirty="0">
              <a:solidFill>
                <a:schemeClr val="bg1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06874" y="3964975"/>
            <a:ext cx="1749317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PT" sz="2800" dirty="0" smtClean="0">
                <a:solidFill>
                  <a:srgbClr val="FF0000"/>
                </a:solidFill>
                <a:latin typeface="Tw Cen MT" pitchFamily="34" charset="0"/>
              </a:rPr>
              <a:t>DIÁLOGO</a:t>
            </a:r>
            <a:endParaRPr lang="es-ES_tradnl" sz="16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87311" y="3964975"/>
            <a:ext cx="2790496" cy="39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pt-PT" sz="2800" dirty="0" smtClean="0">
                <a:solidFill>
                  <a:srgbClr val="FF0000"/>
                </a:solidFill>
                <a:latin typeface="Tw Cen MT" pitchFamily="34" charset="0"/>
              </a:rPr>
              <a:t>CONVIVIALIDADE</a:t>
            </a:r>
            <a:endParaRPr lang="es-ES_tradnl" sz="16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977462" y="457584"/>
            <a:ext cx="7236372" cy="4081117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5400" dirty="0" smtClean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PT" sz="54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autoridade que exercemos sobre a criança tem por fim conduzi-la à </a:t>
            </a:r>
            <a:r>
              <a:rPr lang="pt-PT" sz="5400" dirty="0" smtClean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liberdade .</a:t>
            </a:r>
            <a:endParaRPr lang="fr-FR" sz="5400" dirty="0">
              <a:solidFill>
                <a:srgbClr val="FFFFFF"/>
              </a:solidFill>
              <a:latin typeface="Tw Cen MT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82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2169592" y="246032"/>
            <a:ext cx="6706395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pt-PT" sz="22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O primeiro risco é que a outra parte não compreenda o que nós queremos.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pt-PT" sz="22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O segundo risco é o oposto, isto é, que a outra parte nos entenda completamente. É o risco de que a outra parte desvende as nossas convicções mais profundas e mesmo as nossas dúvidas. Isto é um risco porque o diálogo nunca pode ser sobre tudo e mais alguma coisa.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pt-PT" sz="22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Para ser efectivo, </a:t>
            </a:r>
            <a:r>
              <a:rPr lang="pt-PT" sz="2200" u="sng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o diálogo tem de ser construído com bases sólidas, concretas e selectivas</a:t>
            </a:r>
            <a:r>
              <a:rPr lang="pt-PT" sz="22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. Todo o diálogo é uma forma de negociação e a negociação não pode ser baseada numa compreensão total ou num falso consenso que evite as diferenças e as divergências. 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80092" y="3096671"/>
            <a:ext cx="15113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2800" dirty="0">
                <a:solidFill>
                  <a:srgbClr val="FF0000"/>
                </a:solidFill>
                <a:latin typeface="Tw Cen MT" pitchFamily="34" charset="0"/>
                <a:cs typeface="Arial"/>
              </a:rPr>
              <a:t>Os riscos do diálogo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67952" y="2103555"/>
            <a:ext cx="14830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400" dirty="0" err="1">
                <a:solidFill>
                  <a:schemeClr val="bg1">
                    <a:lumMod val="75000"/>
                  </a:schemeClr>
                </a:solidFill>
                <a:latin typeface="Times New Roman"/>
                <a:cs typeface="Arial"/>
              </a:rPr>
              <a:t>Appadurai</a:t>
            </a:r>
            <a:endParaRPr lang="pt-PT" sz="2400" dirty="0">
              <a:solidFill>
                <a:schemeClr val="bg1">
                  <a:lumMod val="75000"/>
                </a:schemeClr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02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553929" y="1287356"/>
            <a:ext cx="69833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8000" dirty="0" smtClean="0">
                <a:solidFill>
                  <a:srgbClr val="FF0000"/>
                </a:solidFill>
                <a:effectLst>
                  <a:outerShdw blurRad="63500" dist="63500" dir="5400000" algn="ctr" rotWithShape="0">
                    <a:srgbClr val="FFFFFF">
                      <a:lumMod val="75000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	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 sz="4800" dirty="0" smtClean="0">
              <a:solidFill>
                <a:srgbClr val="FF0000"/>
              </a:solidFill>
              <a:effectLst>
                <a:outerShdw blurRad="63500" dist="63500" dir="5400000" algn="ctr" rotWithShape="0">
                  <a:srgbClr val="FFFFFF">
                    <a:lumMod val="75000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4800" u="sng" dirty="0" smtClean="0">
                <a:solidFill>
                  <a:srgbClr val="FF0000"/>
                </a:solidFill>
                <a:effectLst>
                  <a:outerShdw blurRad="63500" dist="63500" dir="5400000" algn="ctr" rotWithShape="0">
                    <a:srgbClr val="FFFFFF">
                      <a:lumMod val="75000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Aprender a conviver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3200" u="sng" dirty="0" smtClean="0">
                <a:solidFill>
                  <a:srgbClr val="FF0000"/>
                </a:solidFill>
                <a:effectLst>
                  <a:outerShdw blurRad="63500" dist="63500" dir="5400000" algn="ctr" rotWithShape="0">
                    <a:srgbClr val="FFFFFF">
                      <a:lumMod val="75000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Diversidade, Convivialidade e Diálogo</a:t>
            </a:r>
            <a:endParaRPr lang="pt-PT" sz="4800" u="sng" dirty="0" smtClean="0">
              <a:solidFill>
                <a:srgbClr val="FF0000"/>
              </a:solidFill>
              <a:effectLst>
                <a:outerShdw blurRad="63500" dist="63500" dir="5400000" algn="ctr" rotWithShape="0">
                  <a:srgbClr val="FFFFFF">
                    <a:lumMod val="75000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07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551794" y="330121"/>
            <a:ext cx="807194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3000"/>
              </a:spcAft>
              <a:defRPr/>
            </a:pPr>
            <a:r>
              <a:rPr lang="pt-PT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endParaRPr lang="pt-PT" sz="4800" dirty="0">
              <a:solidFill>
                <a:srgbClr val="FF0000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P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PARA LIBERTAR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PELA CULTURA</a:t>
            </a:r>
            <a:endParaRPr lang="pt-P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20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1008993" y="613899"/>
            <a:ext cx="71260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A narrativa do progresso e da civilização através da Escola.</a:t>
            </a:r>
          </a:p>
        </p:txBody>
      </p:sp>
      <p:sp>
        <p:nvSpPr>
          <p:cNvPr id="7" name="Fluxograma: adição 6"/>
          <p:cNvSpPr/>
          <p:nvPr/>
        </p:nvSpPr>
        <p:spPr>
          <a:xfrm>
            <a:off x="2680140" y="2033753"/>
            <a:ext cx="1718441" cy="1513489"/>
          </a:xfrm>
          <a:prstGeom prst="flowChartOr">
            <a:avLst/>
          </a:prstGeom>
          <a:solidFill>
            <a:schemeClr val="bg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65929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673368" y="449691"/>
            <a:ext cx="5060731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3400" kern="0" dirty="0" smtClean="0">
                <a:solidFill>
                  <a:srgbClr val="FFFFFF"/>
                </a:solidFill>
                <a:latin typeface="Tw Cen MT" pitchFamily="34" charset="0"/>
              </a:rPr>
              <a:t>A </a:t>
            </a:r>
            <a:r>
              <a:rPr lang="pt-PT" sz="3400" kern="0" dirty="0" smtClean="0">
                <a:solidFill>
                  <a:srgbClr val="FFFFFF"/>
                </a:solidFill>
                <a:latin typeface="Tw Cen MT" pitchFamily="34" charset="0"/>
              </a:rPr>
              <a:t>criança adora a natureza: encerraram-na dentro de casas. </a:t>
            </a: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pt-PT" sz="3400" kern="0" dirty="0" smtClean="0">
                <a:solidFill>
                  <a:srgbClr val="FFFFFF"/>
                </a:solidFill>
                <a:latin typeface="Tw Cen MT" pitchFamily="34" charset="0"/>
              </a:rPr>
              <a:t>A criança gosta de brincar: obrigam-na a trabalhar. </a:t>
            </a: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pt-PT" sz="3400" kern="0" dirty="0" smtClean="0">
                <a:solidFill>
                  <a:srgbClr val="FFFFFF"/>
                </a:solidFill>
                <a:latin typeface="Tw Cen MT" pitchFamily="34" charset="0"/>
              </a:rPr>
              <a:t>Gosta de mexer-se: condenam-na à imobilidade. </a:t>
            </a:r>
          </a:p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3400" kern="0" dirty="0" smtClean="0">
                <a:solidFill>
                  <a:srgbClr val="FFFFFF"/>
                </a:solidFill>
                <a:latin typeface="Tw Cen MT" pitchFamily="34" charset="0"/>
              </a:rPr>
              <a:t>Gosta de falar: impõem-lhe silêncio.</a:t>
            </a:r>
            <a:endParaRPr lang="fr-FR" sz="3400" kern="0" dirty="0" smtClean="0">
              <a:solidFill>
                <a:srgbClr val="FFFFFF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82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907705" y="255318"/>
            <a:ext cx="688945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</a:pPr>
            <a:r>
              <a:rPr lang="pt-PT" sz="2800" dirty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Por que razão as humanidades, por que razão a ciência, a arte, a literatura  não nos deram nenhuma </a:t>
            </a:r>
            <a:r>
              <a:rPr lang="pt-PT" sz="2800" dirty="0" err="1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proteção</a:t>
            </a:r>
            <a:r>
              <a:rPr lang="pt-PT" sz="2800" dirty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 diante do desumano? </a:t>
            </a:r>
            <a:endParaRPr lang="pt-PT" sz="2800" dirty="0" smtClean="0">
              <a:solidFill>
                <a:srgbClr val="FFFFFF">
                  <a:lumMod val="95000"/>
                </a:srgbClr>
              </a:solidFill>
              <a:latin typeface="Tw Cen MT" pitchFamily="34" charset="0"/>
              <a:ea typeface="Verdana" pitchFamily="34" charset="0"/>
              <a:cs typeface="Calibri" pitchFamily="34" charset="0"/>
            </a:endParaRP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</a:pPr>
            <a:r>
              <a:rPr lang="pt-PT" sz="2800" dirty="0" smtClean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Por </a:t>
            </a:r>
            <a:r>
              <a:rPr lang="pt-PT" sz="2800" dirty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que podemos tocar Schubert à noite e cumprir o “dever”, no dia seguinte, matando no campo de concentração? </a:t>
            </a:r>
            <a:endParaRPr lang="pt-PT" sz="2800" dirty="0" smtClean="0">
              <a:solidFill>
                <a:srgbClr val="FFFFFF">
                  <a:lumMod val="95000"/>
                </a:srgbClr>
              </a:solidFill>
              <a:latin typeface="Tw Cen MT" pitchFamily="34" charset="0"/>
              <a:ea typeface="Verdana" pitchFamily="34" charset="0"/>
              <a:cs typeface="Calibri" pitchFamily="34" charset="0"/>
            </a:endParaRP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</a:pPr>
            <a:r>
              <a:rPr lang="pt-PT" sz="2800" dirty="0" smtClean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Nem </a:t>
            </a:r>
            <a:r>
              <a:rPr lang="pt-PT" sz="2800" dirty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as grandes obras, nem a música, nem a arte, puderam impedir a barbárie </a:t>
            </a:r>
            <a:r>
              <a:rPr lang="pt-PT" sz="2800" dirty="0" smtClean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total.</a:t>
            </a: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</a:pPr>
            <a:r>
              <a:rPr lang="pt-PT" sz="2800" dirty="0" smtClean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Como </a:t>
            </a:r>
            <a:r>
              <a:rPr lang="pt-PT" sz="2800" dirty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era possível tocar Debussy, escutando os gritos daqueles que passavam pelas cercas de Munique, a </a:t>
            </a:r>
            <a:r>
              <a:rPr lang="pt-PT" sz="2800" dirty="0" smtClean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caminho dos campos de </a:t>
            </a:r>
            <a:r>
              <a:rPr lang="pt-PT" sz="2800" dirty="0">
                <a:solidFill>
                  <a:srgbClr val="FFFFFF">
                    <a:lumMod val="95000"/>
                  </a:srgbClr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morte de Dachau? </a:t>
            </a:r>
          </a:p>
        </p:txBody>
      </p:sp>
      <p:sp>
        <p:nvSpPr>
          <p:cNvPr id="3" name="CaixaDeTexto 13"/>
          <p:cNvSpPr txBox="1">
            <a:spLocks noChangeArrowheads="1"/>
          </p:cNvSpPr>
          <p:nvPr/>
        </p:nvSpPr>
        <p:spPr bwMode="auto">
          <a:xfrm>
            <a:off x="320951" y="1986561"/>
            <a:ext cx="12975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b="1" dirty="0" smtClean="0">
                <a:solidFill>
                  <a:schemeClr val="bg1"/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George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b="1" dirty="0" err="1" smtClean="0">
                <a:solidFill>
                  <a:schemeClr val="bg1"/>
                </a:solidFill>
                <a:latin typeface="Tw Cen MT" pitchFamily="34" charset="0"/>
                <a:ea typeface="Verdana" pitchFamily="34" charset="0"/>
                <a:cs typeface="Calibri" pitchFamily="34" charset="0"/>
              </a:rPr>
              <a:t>Steiner</a:t>
            </a:r>
            <a:endParaRPr lang="pt-PT" b="1" dirty="0">
              <a:solidFill>
                <a:schemeClr val="bg1"/>
              </a:solidFill>
              <a:latin typeface="Tw Cen MT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834836" y="207192"/>
            <a:ext cx="6889455" cy="4832092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Porque é que a cultura </a:t>
            </a:r>
            <a:endParaRPr lang="pt-PT" sz="4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pt-PT" sz="4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não nos libertou?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Porque é que as humanidades não nos humanizaram?</a:t>
            </a:r>
            <a:endParaRPr lang="pt-PT" sz="72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2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23726" y="453251"/>
            <a:ext cx="72480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400" b="1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  <a:t>PARA QUE SERVE A ESCOLA?</a:t>
            </a:r>
          </a:p>
        </p:txBody>
      </p:sp>
      <p:sp>
        <p:nvSpPr>
          <p:cNvPr id="6" name="Rectângulo 5"/>
          <p:cNvSpPr/>
          <p:nvPr/>
        </p:nvSpPr>
        <p:spPr>
          <a:xfrm>
            <a:off x="519377" y="3072957"/>
            <a:ext cx="2555776" cy="179858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w Cen MT" pitchFamily="34" charset="0"/>
              </a:rPr>
              <a:t>Para aprender a trabalhar</a:t>
            </a:r>
            <a:endParaRPr lang="es-ES_tradnl" sz="36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w Cen MT" pitchFamily="34" charset="0"/>
            </a:endParaRPr>
          </a:p>
        </p:txBody>
      </p:sp>
      <p:cxnSp>
        <p:nvCxnSpPr>
          <p:cNvPr id="8" name="Conexão recta 7"/>
          <p:cNvCxnSpPr/>
          <p:nvPr/>
        </p:nvCxnSpPr>
        <p:spPr>
          <a:xfrm>
            <a:off x="1023726" y="1156457"/>
            <a:ext cx="724807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ângulo 8"/>
          <p:cNvSpPr/>
          <p:nvPr/>
        </p:nvSpPr>
        <p:spPr>
          <a:xfrm>
            <a:off x="3322577" y="3072957"/>
            <a:ext cx="2555776" cy="179858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w Cen MT" pitchFamily="34" charset="0"/>
              </a:rPr>
              <a:t>Para aprender a conviver</a:t>
            </a:r>
            <a:endParaRPr lang="es-ES_tradnl" sz="36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w Cen MT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6135957" y="3072957"/>
            <a:ext cx="2575605" cy="179858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w Cen MT" pitchFamily="34" charset="0"/>
              </a:rPr>
              <a:t>Para </a:t>
            </a:r>
          </a:p>
          <a:p>
            <a:pPr algn="ctr"/>
            <a:r>
              <a:rPr lang="pt-PT" sz="3600" b="1" dirty="0" smtClean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w Cen MT" pitchFamily="34" charset="0"/>
              </a:rPr>
              <a:t>libertar pela cultura</a:t>
            </a:r>
            <a:endParaRPr lang="es-ES_tradnl" sz="36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89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860952" y="481240"/>
            <a:ext cx="5052385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800"/>
              </a:spcAft>
            </a:pPr>
            <a:r>
              <a:rPr lang="pt-PT" sz="4800" b="1" dirty="0" smtClean="0">
                <a:solidFill>
                  <a:srgbClr val="FF0000"/>
                </a:solidFill>
                <a:latin typeface="Tw Cen MT" pitchFamily="34" charset="0"/>
              </a:rPr>
              <a:t>O que é que se deve ensinar?</a:t>
            </a:r>
          </a:p>
          <a:p>
            <a:pPr algn="ctr" eaLnBrk="0" hangingPunct="0">
              <a:spcAft>
                <a:spcPts val="1800"/>
              </a:spcAft>
            </a:pPr>
            <a:r>
              <a:rPr lang="pt-PT" sz="4800" b="1" dirty="0" smtClean="0">
                <a:solidFill>
                  <a:srgbClr val="DDDDDD"/>
                </a:solidFill>
                <a:latin typeface="Tw Cen MT" pitchFamily="34" charset="0"/>
              </a:rPr>
              <a:t>Tudo o que une.</a:t>
            </a:r>
          </a:p>
          <a:p>
            <a:pPr algn="ctr" eaLnBrk="0" hangingPunct="0">
              <a:spcAft>
                <a:spcPts val="1800"/>
              </a:spcAft>
            </a:pPr>
            <a:r>
              <a:rPr lang="pt-PT" sz="4800" b="1" dirty="0" smtClean="0">
                <a:solidFill>
                  <a:srgbClr val="DDDDDD"/>
                </a:solidFill>
                <a:latin typeface="Tw Cen MT" pitchFamily="34" charset="0"/>
              </a:rPr>
              <a:t>Tudo o que liberta.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417827" y="1975070"/>
            <a:ext cx="1190259" cy="743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2400" dirty="0" smtClean="0">
                <a:solidFill>
                  <a:srgbClr val="FF0000"/>
                </a:solidFill>
                <a:latin typeface="Tw Cen MT" pitchFamily="34" charset="0"/>
              </a:rPr>
              <a:t>Olivier </a:t>
            </a:r>
            <a:r>
              <a:rPr lang="pt-PT" sz="2400" dirty="0" err="1" smtClean="0">
                <a:solidFill>
                  <a:srgbClr val="FF0000"/>
                </a:solidFill>
                <a:latin typeface="Tw Cen MT" pitchFamily="34" charset="0"/>
              </a:rPr>
              <a:t>Reboul</a:t>
            </a:r>
            <a:endParaRPr lang="pt-PT" sz="2800" dirty="0" smtClean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31796" y="333784"/>
            <a:ext cx="6975323" cy="445968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Aft>
                <a:spcPts val="600"/>
              </a:spcAft>
            </a:pPr>
            <a:r>
              <a:rPr lang="pt-PT" sz="2800" dirty="0" smtClean="0">
                <a:solidFill>
                  <a:srgbClr val="FFFFFF"/>
                </a:solidFill>
                <a:latin typeface="Tw Cen MT" pitchFamily="34" charset="0"/>
              </a:rPr>
              <a:t>Integrar o indivíduo numa comunidade tão vasta quanto possível: a comunidade mais vasta é a humanidade, para lá de todas as fronteiras, territoriais, ideológicas ou culturais.</a:t>
            </a:r>
          </a:p>
          <a:p>
            <a:pPr eaLnBrk="0" hangingPunct="0">
              <a:lnSpc>
                <a:spcPct val="80000"/>
              </a:lnSpc>
              <a:spcAft>
                <a:spcPts val="600"/>
              </a:spcAft>
            </a:pPr>
            <a:r>
              <a:rPr lang="pt-PT" sz="2800" dirty="0" smtClean="0">
                <a:solidFill>
                  <a:srgbClr val="FFFFFF"/>
                </a:solidFill>
                <a:latin typeface="Tw Cen MT" pitchFamily="34" charset="0"/>
              </a:rPr>
              <a:t>Libertar o indivíduo de tudo o que o subjuga é contribuir para que ele se torne um adulto autónomo e responsável, um homem. </a:t>
            </a:r>
          </a:p>
          <a:p>
            <a:pPr eaLnBrk="0" hangingPunct="0">
              <a:lnSpc>
                <a:spcPct val="80000"/>
              </a:lnSpc>
              <a:spcAft>
                <a:spcPts val="600"/>
              </a:spcAft>
            </a:pPr>
            <a:r>
              <a:rPr lang="pt-PT" sz="2800" dirty="0" smtClean="0">
                <a:solidFill>
                  <a:srgbClr val="FFFFFF"/>
                </a:solidFill>
                <a:latin typeface="Tw Cen MT" pitchFamily="34" charset="0"/>
              </a:rPr>
              <a:t>Se a educação é o que permite à criança humana aceder à cultura, então ela não pode deixar de ser, ao mesmo tempo, respeito por uma herança e descoberta de uma consciência. </a:t>
            </a:r>
          </a:p>
          <a:p>
            <a:pPr eaLnBrk="0" hangingPunct="0">
              <a:lnSpc>
                <a:spcPct val="80000"/>
              </a:lnSpc>
              <a:spcAft>
                <a:spcPts val="600"/>
              </a:spcAft>
            </a:pPr>
            <a:r>
              <a:rPr lang="pt-PT" sz="2800" dirty="0" smtClean="0">
                <a:solidFill>
                  <a:srgbClr val="FFFFFF"/>
                </a:solidFill>
                <a:latin typeface="Tw Cen MT" pitchFamily="34" charset="0"/>
              </a:rPr>
              <a:t>Estas duas margens são indissociáveis.</a:t>
            </a:r>
          </a:p>
        </p:txBody>
      </p:sp>
    </p:spTree>
    <p:extLst>
      <p:ext uri="{BB962C8B-B14F-4D97-AF65-F5344CB8AC3E}">
        <p14:creationId xmlns:p14="http://schemas.microsoft.com/office/powerpoint/2010/main" xmlns="" val="264894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835572" y="2168151"/>
            <a:ext cx="7725104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800"/>
              </a:spcAft>
            </a:pPr>
            <a:r>
              <a:rPr lang="pt-PT" sz="6000" b="1" dirty="0" smtClean="0">
                <a:solidFill>
                  <a:srgbClr val="92D050"/>
                </a:solidFill>
                <a:latin typeface="Tw Cen MT" pitchFamily="34" charset="0"/>
              </a:rPr>
              <a:t>Muitas culturas.</a:t>
            </a:r>
          </a:p>
          <a:p>
            <a:pPr algn="ctr" eaLnBrk="0" hangingPunct="0">
              <a:spcAft>
                <a:spcPts val="1800"/>
              </a:spcAft>
            </a:pPr>
            <a:r>
              <a:rPr lang="pt-PT" sz="6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w Cen MT" pitchFamily="34" charset="0"/>
              </a:rPr>
              <a:t>Uma humanidade.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0091" y="557815"/>
            <a:ext cx="3016069" cy="127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3060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-471952" y="2872461"/>
            <a:ext cx="37297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Aft>
                <a:spcPts val="1800"/>
              </a:spcAft>
            </a:pPr>
            <a:r>
              <a:rPr lang="pt-PT" sz="4400" u="sng" dirty="0" smtClean="0">
                <a:solidFill>
                  <a:srgbClr val="FF0000"/>
                </a:solidFill>
                <a:effectLst>
                  <a:outerShdw blurRad="50800" dist="50800" dir="2700000" algn="tl">
                    <a:schemeClr val="bg1">
                      <a:lumMod val="85000"/>
                      <a:alpha val="75000"/>
                    </a:schemeClr>
                  </a:outerShdw>
                </a:effectLst>
                <a:latin typeface="Tw Cen MT" pitchFamily="34" charset="0"/>
              </a:rPr>
              <a:t>DILEMAS</a:t>
            </a:r>
          </a:p>
        </p:txBody>
      </p:sp>
      <p:sp>
        <p:nvSpPr>
          <p:cNvPr id="4" name="CaixaDeTexto 7"/>
          <p:cNvSpPr txBox="1">
            <a:spLocks noChangeArrowheads="1"/>
          </p:cNvSpPr>
          <p:nvPr/>
        </p:nvSpPr>
        <p:spPr bwMode="auto">
          <a:xfrm>
            <a:off x="2598821" y="318406"/>
            <a:ext cx="6341370" cy="373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Há alguns</a:t>
            </a:r>
            <a:r>
              <a:rPr kumimoji="0" lang="pt-PT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 valores que são, e devem ser, universais, do </a:t>
            </a:r>
            <a:r>
              <a:rPr lang="pt-PT" sz="2800" kern="0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mesmo modo que há muitos valores que são, e devem ser, locais.</a:t>
            </a:r>
          </a:p>
          <a:p>
            <a:pPr marL="0" marR="0" lvl="0" indent="0" defTabSz="91440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Não</a:t>
            </a:r>
            <a:r>
              <a:rPr kumimoji="0" lang="pt-PT" sz="2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 é possível conseguir um consenso sobre a </a:t>
            </a:r>
            <a:r>
              <a:rPr lang="pt-PT" sz="2800" kern="0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  <a:ea typeface="Arial Unicode MS" pitchFamily="34" charset="-128"/>
                <a:cs typeface="Arial Unicode MS" pitchFamily="34" charset="-128"/>
              </a:rPr>
              <a:t>maneira de ordenar estes valores, de saber quais são mais importantes, mas podemos iniciar uma conversa entre pessoas com diferentes estilos de vida, um diálogo que atravesse as fronteiras.</a:t>
            </a:r>
            <a:endParaRPr kumimoji="0" lang="pt-PT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w Cen MT" pitchFamily="34" charset="0"/>
            </a:endParaRPr>
          </a:p>
        </p:txBody>
      </p:sp>
      <p:sp>
        <p:nvSpPr>
          <p:cNvPr id="5" name="CaixaDeTexto 8"/>
          <p:cNvSpPr txBox="1">
            <a:spLocks noChangeArrowheads="1"/>
          </p:cNvSpPr>
          <p:nvPr/>
        </p:nvSpPr>
        <p:spPr bwMode="auto">
          <a:xfrm>
            <a:off x="755634" y="1395317"/>
            <a:ext cx="1284814" cy="646331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hangingPunct="0"/>
            <a:r>
              <a:rPr lang="pt-PT" sz="1800" b="1" dirty="0" smtClean="0">
                <a:solidFill>
                  <a:srgbClr val="FFFFFF"/>
                </a:solidFill>
                <a:latin typeface="Tw Cen MT" pitchFamily="34" charset="0"/>
              </a:rPr>
              <a:t>Anthony</a:t>
            </a:r>
          </a:p>
          <a:p>
            <a:pPr algn="ctr" eaLnBrk="0" hangingPunct="0"/>
            <a:r>
              <a:rPr lang="pt-PT" sz="1800" b="1" dirty="0" err="1" smtClean="0">
                <a:solidFill>
                  <a:srgbClr val="FFFFFF"/>
                </a:solidFill>
                <a:latin typeface="Tw Cen MT" pitchFamily="34" charset="0"/>
              </a:rPr>
              <a:t>Appiah</a:t>
            </a:r>
            <a:endParaRPr lang="pt-PT" sz="1800" b="1" dirty="0" smtClean="0">
              <a:solidFill>
                <a:srgbClr val="FFFFFF"/>
              </a:solidFill>
              <a:latin typeface="Tw Cen MT" pitchFamily="34" charset="0"/>
            </a:endParaRPr>
          </a:p>
        </p:txBody>
      </p:sp>
      <p:pic>
        <p:nvPicPr>
          <p:cNvPr id="7" name="Picture 10" descr="Ver imagem em tamanho gran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967" y="484488"/>
            <a:ext cx="1275953" cy="9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041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553929" y="1287356"/>
            <a:ext cx="6983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8000" dirty="0" smtClean="0">
                <a:solidFill>
                  <a:srgbClr val="FF0000"/>
                </a:solidFill>
                <a:effectLst>
                  <a:outerShdw blurRad="63500" dist="63500" dir="5400000" algn="ctr" rotWithShape="0">
                    <a:srgbClr val="FFFFFF">
                      <a:lumMod val="75000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	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 sz="4800" dirty="0" smtClean="0">
              <a:solidFill>
                <a:srgbClr val="FF0000"/>
              </a:solidFill>
              <a:effectLst>
                <a:outerShdw blurRad="63500" dist="63500" dir="5400000" algn="ctr" rotWithShape="0">
                  <a:srgbClr val="FFFFFF">
                    <a:lumMod val="75000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4800" u="sng" dirty="0" smtClean="0">
                <a:solidFill>
                  <a:srgbClr val="FF0000"/>
                </a:solidFill>
                <a:effectLst>
                  <a:outerShdw blurRad="63500" dist="63500" dir="5400000" algn="ctr" rotWithShape="0">
                    <a:srgbClr val="FFFFFF">
                      <a:lumMod val="75000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Libertar pela cultura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4000" i="1" u="sng" dirty="0" smtClean="0">
                <a:solidFill>
                  <a:srgbClr val="FF0000"/>
                </a:solidFill>
                <a:effectLst>
                  <a:outerShdw blurRad="63500" dist="63500" dir="5400000" algn="ctr" rotWithShape="0">
                    <a:srgbClr val="FFFFFF">
                      <a:lumMod val="75000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O que une e o que liberta</a:t>
            </a:r>
            <a:endParaRPr lang="pt-PT" sz="3200" i="1" u="sng" dirty="0" smtClean="0">
              <a:solidFill>
                <a:srgbClr val="FF0000"/>
              </a:solidFill>
              <a:effectLst>
                <a:outerShdw blurRad="63500" dist="63500" dir="5400000" algn="ctr" rotWithShape="0">
                  <a:srgbClr val="FFFFFF">
                    <a:lumMod val="75000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Imagem 1" descr="C:\Documents and Settings\anovoa\Definições locais\Temporary Internet Files\Content.Outlook\N653H19B\b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34" y="89237"/>
            <a:ext cx="1412095" cy="11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1" descr="C:\Documents and Settings\anovoa\Definições locais\Temporary Internet Files\Content.Outlook\N653H19B\b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086" y="688296"/>
            <a:ext cx="1412095" cy="11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" descr="C:\Documents and Settings\anovoa\Definições locais\Temporary Internet Files\Content.Outlook\N653H19B\b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3126" y="1810953"/>
            <a:ext cx="1412095" cy="11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1" descr="C:\Documents and Settings\anovoa\Definições locais\Temporary Internet Files\Content.Outlook\N653H19B\b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6932" y="1271656"/>
            <a:ext cx="1412095" cy="119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89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8853" y="2475186"/>
            <a:ext cx="9128234" cy="2062103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rgbClr val="C00000"/>
                </a:solidFill>
                <a:latin typeface="Tw Cen MT" pitchFamily="34" charset="0"/>
              </a:rPr>
              <a:t>Ética, pedagogia e democracia são </a:t>
            </a:r>
            <a:r>
              <a:rPr lang="pt-PT" sz="4400" b="1" dirty="0" err="1" smtClean="0">
                <a:solidFill>
                  <a:srgbClr val="C00000"/>
                </a:solidFill>
                <a:latin typeface="Tw Cen MT" pitchFamily="34" charset="0"/>
              </a:rPr>
              <a:t>exatamente</a:t>
            </a:r>
            <a:r>
              <a:rPr lang="pt-PT" sz="4400" b="1" dirty="0" smtClean="0">
                <a:solidFill>
                  <a:srgbClr val="C00000"/>
                </a:solidFill>
                <a:latin typeface="Tw Cen MT" pitchFamily="34" charset="0"/>
              </a:rPr>
              <a:t> a mesma coisa.</a:t>
            </a:r>
          </a:p>
          <a:p>
            <a:pPr algn="ctr"/>
            <a:r>
              <a:rPr lang="pt-PT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Sérgio Niza</a:t>
            </a:r>
          </a:p>
        </p:txBody>
      </p:sp>
    </p:spTree>
    <p:extLst>
      <p:ext uri="{BB962C8B-B14F-4D97-AF65-F5344CB8AC3E}">
        <p14:creationId xmlns:p14="http://schemas.microsoft.com/office/powerpoint/2010/main" xmlns="" val="374646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72509" y="394138"/>
            <a:ext cx="7737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itchFamily="34" charset="0"/>
              </a:rPr>
              <a:t>SOCIABILIDADE | SOCIABILIDADE | SOCIABILIDADE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Tw Cen MT" pitchFamily="34" charset="0"/>
              </a:rPr>
              <a:t>CULTURA DE PAZ | CULTURA DE PAZ | CULTURA DE PAZ</a:t>
            </a:r>
            <a:endParaRPr kumimoji="0" lang="es-ES_tradnl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Tw Cen MT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47702" y="1434659"/>
            <a:ext cx="2806261" cy="2427890"/>
          </a:xfrm>
          <a:prstGeom prst="ellipse">
            <a:avLst/>
          </a:prstGeom>
          <a:solidFill>
            <a:srgbClr val="C00000"/>
          </a:solidFill>
          <a:ln w="5715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Arial"/>
              </a:rPr>
              <a:t>No coração da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itchFamily="34" charset="0"/>
                <a:ea typeface="+mn-ea"/>
                <a:cs typeface="Arial"/>
              </a:rPr>
              <a:t>Escola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72356" y="3951883"/>
            <a:ext cx="2124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itchFamily="34" charset="0"/>
              </a:rPr>
              <a:t>APRENDER  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itchFamily="34" charset="0"/>
              </a:rPr>
              <a:t> TRABALHAR</a:t>
            </a:r>
            <a:endParaRPr kumimoji="0" lang="es-ES_tradnl" sz="260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78950" y="3951882"/>
            <a:ext cx="21242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itchFamily="34" charset="0"/>
              </a:rPr>
              <a:t>APRENDER  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itchFamily="34" charset="0"/>
              </a:rPr>
              <a:t> CONVIVER</a:t>
            </a:r>
            <a:endParaRPr kumimoji="0" lang="es-ES_tradnl" sz="260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94634" y="3862549"/>
            <a:ext cx="23150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kern="0" dirty="0" smtClean="0">
                <a:solidFill>
                  <a:srgbClr val="FFC000"/>
                </a:solidFill>
                <a:latin typeface="Tw Cen MT" pitchFamily="34" charset="0"/>
              </a:rPr>
              <a:t>LIBERTAR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2800" kern="0" dirty="0" smtClean="0">
                <a:solidFill>
                  <a:srgbClr val="FFC000"/>
                </a:solidFill>
                <a:latin typeface="Tw Cen MT" pitchFamily="34" charset="0"/>
              </a:rPr>
              <a:t>PELA CULTURA</a:t>
            </a:r>
            <a:endParaRPr kumimoji="0" lang="pt-PT" sz="280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93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Text Box 17"/>
          <p:cNvSpPr txBox="1">
            <a:spLocks noChangeArrowheads="1"/>
          </p:cNvSpPr>
          <p:nvPr/>
        </p:nvSpPr>
        <p:spPr bwMode="auto">
          <a:xfrm>
            <a:off x="1972606" y="429785"/>
            <a:ext cx="1340068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hangingPunct="0"/>
            <a:r>
              <a:rPr lang="pt-PT" sz="2800" b="1" dirty="0">
                <a:solidFill>
                  <a:srgbClr val="FF0000"/>
                </a:solidFill>
                <a:latin typeface="Tw Cen MT" pitchFamily="34" charset="0"/>
              </a:rPr>
              <a:t>Michel </a:t>
            </a:r>
            <a:endParaRPr lang="pt-PT" sz="2800" b="1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algn="ctr" eaLnBrk="0" hangingPunct="0"/>
            <a:r>
              <a:rPr lang="pt-PT" sz="2800" b="1" dirty="0" smtClean="0">
                <a:solidFill>
                  <a:srgbClr val="FF0000"/>
                </a:solidFill>
                <a:latin typeface="Tw Cen MT" pitchFamily="34" charset="0"/>
              </a:rPr>
              <a:t>Serres</a:t>
            </a:r>
            <a:endParaRPr lang="pt-PT" sz="2800" b="1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717227" y="1818415"/>
            <a:ext cx="2862064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t-PT" sz="28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Re-né</a:t>
            </a:r>
            <a:r>
              <a:rPr lang="pt-PT" sz="28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>
              <a:spcBef>
                <a:spcPct val="20000"/>
              </a:spcBef>
            </a:pPr>
            <a:r>
              <a:rPr lang="pt-PT" sz="28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il</a:t>
            </a:r>
            <a:r>
              <a:rPr lang="pt-PT" sz="28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connaît</a:t>
            </a:r>
            <a:r>
              <a:rPr lang="pt-PT" sz="28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>
              <a:spcBef>
                <a:spcPct val="20000"/>
              </a:spcBef>
            </a:pPr>
            <a:r>
              <a:rPr lang="pt-PT" sz="28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il</a:t>
            </a:r>
            <a:r>
              <a:rPr lang="pt-PT" sz="28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  a </a:t>
            </a:r>
            <a:r>
              <a:rPr lang="pt-PT" sz="28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pitié</a:t>
            </a:r>
            <a:r>
              <a:rPr lang="pt-PT" sz="2800" dirty="0" smtClean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.</a:t>
            </a:r>
            <a:endParaRPr lang="pt-PT" sz="2800" dirty="0">
              <a:solidFill>
                <a:srgbClr val="FFFFFF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pt-PT" sz="28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Enfin</a:t>
            </a:r>
            <a:r>
              <a:rPr lang="pt-PT" sz="28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>
              <a:spcBef>
                <a:spcPct val="20000"/>
              </a:spcBef>
            </a:pPr>
            <a:r>
              <a:rPr lang="pt-PT" sz="28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il</a:t>
            </a:r>
            <a:r>
              <a:rPr lang="pt-PT" sz="28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peut</a:t>
            </a:r>
            <a:r>
              <a:rPr lang="pt-PT" sz="28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PT" sz="28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enseigner</a:t>
            </a:r>
            <a:r>
              <a:rPr lang="pt-PT" sz="28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3" name="Rectângulo 2"/>
          <p:cNvSpPr/>
          <p:nvPr/>
        </p:nvSpPr>
        <p:spPr>
          <a:xfrm>
            <a:off x="4225160" y="463014"/>
            <a:ext cx="42251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4000" dirty="0" err="1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Re-nascido</a:t>
            </a:r>
            <a:r>
              <a:rPr lang="pt-PT" sz="40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40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ele conhece,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40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ele tem </a:t>
            </a:r>
            <a:r>
              <a:rPr lang="pt-PT" sz="4000" dirty="0" smtClean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piedade.</a:t>
            </a:r>
            <a:endParaRPr lang="pt-PT" sz="4000" dirty="0">
              <a:solidFill>
                <a:srgbClr val="FFFFFF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4000" dirty="0" smtClean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Enfim</a:t>
            </a:r>
            <a:r>
              <a:rPr lang="pt-PT" sz="40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pt-PT" sz="4000" dirty="0">
                <a:solidFill>
                  <a:srgbClr val="FFFFFF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ele pode ensinar.</a:t>
            </a:r>
          </a:p>
        </p:txBody>
      </p:sp>
    </p:spTree>
    <p:extLst>
      <p:ext uri="{BB962C8B-B14F-4D97-AF65-F5344CB8AC3E}">
        <p14:creationId xmlns:p14="http://schemas.microsoft.com/office/powerpoint/2010/main" xmlns="" val="131446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3815" y="2767705"/>
            <a:ext cx="9180513" cy="24098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Aft>
                <a:spcPts val="1200"/>
              </a:spcAft>
            </a:pPr>
            <a:r>
              <a:rPr lang="pt-PT" sz="3600" dirty="0" smtClean="0">
                <a:solidFill>
                  <a:prstClr val="white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Mesmo absurda, a esperança é sagrada.</a:t>
            </a:r>
          </a:p>
          <a:p>
            <a:pPr algn="ctr"/>
            <a:r>
              <a:rPr lang="pt-PT" sz="3200" dirty="0" smtClean="0">
                <a:solidFill>
                  <a:prstClr val="white"/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Miguel Torga</a:t>
            </a:r>
          </a:p>
        </p:txBody>
      </p:sp>
    </p:spTree>
    <p:extLst>
      <p:ext uri="{BB962C8B-B14F-4D97-AF65-F5344CB8AC3E}">
        <p14:creationId xmlns:p14="http://schemas.microsoft.com/office/powerpoint/2010/main" xmlns="" val="254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536029" y="348141"/>
            <a:ext cx="807194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3000"/>
              </a:spcAft>
              <a:defRPr/>
            </a:pPr>
            <a:r>
              <a:rPr lang="pt-PT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1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endParaRPr lang="pt-PT" sz="4800" dirty="0">
              <a:solidFill>
                <a:srgbClr val="FF0000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pt-PT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APRENDER </a:t>
            </a:r>
          </a:p>
          <a:p>
            <a:pPr lvl="0"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PT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A TRABALHAR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359" y="1702879"/>
            <a:ext cx="1845770" cy="114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342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727435" y="656423"/>
            <a:ext cx="6117024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Aft>
                <a:spcPts val="1200"/>
              </a:spcAft>
            </a:pPr>
            <a:r>
              <a:rPr lang="pt-PT" sz="3000" dirty="0" smtClean="0">
                <a:solidFill>
                  <a:srgbClr val="FFFFFF">
                    <a:lumMod val="85000"/>
                  </a:srgbClr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Difícil é conseguir que a criança se agrade, no fim, com aquilo que, no princípio, não lhe agradava nada.</a:t>
            </a:r>
          </a:p>
          <a:p>
            <a:pPr algn="just" eaLnBrk="0" hangingPunct="0">
              <a:spcAft>
                <a:spcPts val="600"/>
              </a:spcAft>
            </a:pPr>
            <a:r>
              <a:rPr lang="pt-PT" sz="3000" dirty="0" smtClean="0">
                <a:solidFill>
                  <a:srgbClr val="FFFFFF">
                    <a:lumMod val="85000"/>
                  </a:srgbClr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Não há experiência que eduque melhor um ser humano do que a descoberta de um prazer superior, que ele teria ignorado se não se tivesse dado ao esforço de o conhecer.</a:t>
            </a:r>
            <a:endParaRPr lang="pt-PT" sz="3000" b="1" dirty="0" smtClean="0">
              <a:solidFill>
                <a:srgbClr val="A50021"/>
              </a:solidFill>
              <a:latin typeface="Tw Cen MT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107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24760" y="461963"/>
            <a:ext cx="2932386" cy="33855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pt-PT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786203" y="461962"/>
            <a:ext cx="7896551" cy="4003406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pt-PT" sz="7200" dirty="0" smtClean="0">
                <a:latin typeface="Tw Cen MT" pitchFamily="34" charset="0"/>
              </a:rPr>
              <a:t>Cultura Escolar</a:t>
            </a:r>
          </a:p>
          <a:p>
            <a:pPr algn="ctr"/>
            <a:r>
              <a:rPr lang="pt-PT" sz="5400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w Cen MT" pitchFamily="34" charset="0"/>
              </a:rPr>
              <a:t>Construir a sociabilidade</a:t>
            </a:r>
            <a:endParaRPr lang="pt-PT" sz="5400" i="1" dirty="0">
              <a:solidFill>
                <a:srgbClr val="FF0000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w Cen MT" pitchFamily="34" charset="0"/>
            </a:endParaRPr>
          </a:p>
          <a:p>
            <a:pPr algn="ctr"/>
            <a:endParaRPr lang="pt-PT" sz="7200" dirty="0" smtClean="0">
              <a:latin typeface="Tw Cen MT" pitchFamily="34" charset="0"/>
            </a:endParaRPr>
          </a:p>
          <a:p>
            <a:pPr algn="ctr"/>
            <a:endParaRPr lang="es-ES_tradnl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0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cta 5"/>
          <p:cNvCxnSpPr/>
          <p:nvPr/>
        </p:nvCxnSpPr>
        <p:spPr>
          <a:xfrm>
            <a:off x="914400" y="2459284"/>
            <a:ext cx="7402016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55576" y="285792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5400" i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Tw Cen MT" pitchFamily="34" charset="0"/>
                <a:cs typeface="Arial"/>
              </a:rPr>
              <a:t>Para ensinar os alunos que não querem aprender.</a:t>
            </a:r>
            <a:endParaRPr lang="pt-PT" sz="5400" i="1" dirty="0">
              <a:solidFill>
                <a:srgbClr val="FF0000"/>
              </a:solidFill>
              <a:effectLst>
                <a:outerShdw blurRad="50800" dist="50800" dir="5400000" algn="ctr" rotWithShape="0">
                  <a:srgbClr val="FFFFFF"/>
                </a:outerShdw>
              </a:effectLst>
              <a:latin typeface="Tw Cen MT" pitchFamily="34" charset="0"/>
              <a:cs typeface="Arial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914402" y="433981"/>
            <a:ext cx="7402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6000" b="1" dirty="0" smtClean="0">
                <a:solidFill>
                  <a:srgbClr val="E2E2AA">
                    <a:lumMod val="60000"/>
                    <a:lumOff val="40000"/>
                  </a:srgbClr>
                </a:solidFill>
                <a:latin typeface="Tw Cen MT" pitchFamily="34" charset="0"/>
                <a:ea typeface="Verdana" pitchFamily="34" charset="0"/>
                <a:cs typeface="Verdana" pitchFamily="34" charset="0"/>
              </a:rPr>
              <a:t>Para que servem os professores?</a:t>
            </a:r>
            <a:endParaRPr lang="pt-PT" sz="6000" b="1" dirty="0">
              <a:solidFill>
                <a:srgbClr val="FFFFFF">
                  <a:lumMod val="60000"/>
                  <a:lumOff val="40000"/>
                </a:srgbClr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654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272" y="242106"/>
            <a:ext cx="8643937" cy="1188244"/>
          </a:xfrm>
        </p:spPr>
        <p:txBody>
          <a:bodyPr anchor="ctr"/>
          <a:lstStyle/>
          <a:p>
            <a:pPr algn="ctr">
              <a:defRPr/>
            </a:pPr>
            <a:r>
              <a:rPr lang="pt-P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Aprendizagem </a:t>
            </a:r>
            <a:r>
              <a:rPr lang="pt-PT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/>
            </a:r>
            <a:br>
              <a:rPr lang="pt-PT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</a:br>
            <a:r>
              <a:rPr lang="pt-P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Esse </a:t>
            </a:r>
            <a:r>
              <a:rPr lang="pt-P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admirável mundo novo…</a:t>
            </a:r>
            <a:endParaRPr lang="en-GB" sz="4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w Cen MT" pitchFamily="34" charset="0"/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2017983" y="1797090"/>
            <a:ext cx="5186856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Aft>
                <a:spcPct val="40000"/>
              </a:spcAft>
              <a:defRPr/>
            </a:pPr>
            <a:r>
              <a:rPr lang="pt-P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Neurociências</a:t>
            </a:r>
          </a:p>
          <a:p>
            <a:pPr algn="ctr" eaLnBrk="1" hangingPunct="1">
              <a:defRPr/>
            </a:pP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Importância das emoções, dos sentimentos, da memória, da consciência.</a:t>
            </a:r>
            <a:endParaRPr lang="en-GB" sz="3600" dirty="0" smtClean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2262350" y="1797090"/>
            <a:ext cx="5029198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40000"/>
              </a:spcAft>
              <a:defRPr/>
            </a:pPr>
            <a:r>
              <a:rPr lang="pt-P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Teorias da complexidade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Nem sempre se aprende do simples para o complexo, do concreto para o abstracto.	</a:t>
            </a:r>
            <a:endParaRPr lang="en-GB" sz="3600" dirty="0" smtClean="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57396" y="1492391"/>
            <a:ext cx="506072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Aft>
                <a:spcPts val="0"/>
              </a:spcAft>
              <a:defRPr/>
            </a:pPr>
            <a:r>
              <a:rPr lang="pt-P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Teorias da imprevisibilidade</a:t>
            </a:r>
            <a:r>
              <a:rPr lang="pt-PT" sz="3200" b="1" dirty="0" smtClean="0">
                <a:solidFill>
                  <a:srgbClr val="FF0000"/>
                </a:solidFill>
                <a:latin typeface="Tw Cen MT" pitchFamily="34" charset="0"/>
              </a:rPr>
              <a:t>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Gestão “desorganizada”, caminhos inesperados, ausência de linearidade…	</a:t>
            </a:r>
            <a:endParaRPr lang="en-GB" sz="3600" dirty="0" smtClean="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088927" y="1797090"/>
            <a:ext cx="5202621" cy="308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Aft>
                <a:spcPct val="40000"/>
              </a:spcAft>
              <a:defRPr/>
            </a:pPr>
            <a:r>
              <a:rPr lang="pt-P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Estudos sobre cognição</a:t>
            </a:r>
          </a:p>
          <a:p>
            <a:pPr algn="ctr" eaLnBrk="1" hangingPunct="1">
              <a:defRPr/>
            </a:pPr>
            <a:r>
              <a:rPr lang="pt-PT" sz="3600" dirty="0" err="1" smtClean="0">
                <a:solidFill>
                  <a:srgbClr val="FFFFFF"/>
                </a:solidFill>
                <a:latin typeface="Tw Cen MT" pitchFamily="34" charset="0"/>
              </a:rPr>
              <a:t>Afetos</a:t>
            </a: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, diferentes formas de inteligência, funcionamento do cérebro, etc.</a:t>
            </a:r>
            <a:endParaRPr lang="en-GB" sz="2800" dirty="0" smtClean="0">
              <a:solidFill>
                <a:srgbClr val="000000"/>
              </a:solidFill>
              <a:latin typeface="Tw Cen MT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67755" y="1935589"/>
            <a:ext cx="5044963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Aft>
                <a:spcPct val="40000"/>
              </a:spcAft>
              <a:defRPr/>
            </a:pPr>
            <a:r>
              <a:rPr lang="pt-P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Tecnologias digitais</a:t>
            </a:r>
          </a:p>
          <a:p>
            <a:pPr algn="ctr" eaLnBrk="1" hangingPunct="1">
              <a:defRPr/>
            </a:pP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Navegação, </a:t>
            </a:r>
            <a:r>
              <a:rPr lang="pt-PT" sz="3600" dirty="0" err="1" smtClean="0">
                <a:solidFill>
                  <a:srgbClr val="FFFFFF"/>
                </a:solidFill>
                <a:latin typeface="Tw Cen MT" pitchFamily="34" charset="0"/>
              </a:rPr>
              <a:t>auto-formação</a:t>
            </a: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, estudo, conectividade, etc. </a:t>
            </a:r>
            <a:endParaRPr lang="en-GB" sz="3600" dirty="0" smtClean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065277" y="1520090"/>
            <a:ext cx="5044965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spcAft>
                <a:spcPct val="40000"/>
              </a:spcAft>
              <a:defRPr/>
            </a:pPr>
            <a:r>
              <a:rPr lang="pt-P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Redes</a:t>
            </a:r>
          </a:p>
          <a:p>
            <a:pPr algn="ctr" eaLnBrk="1" hangingPunct="1">
              <a:defRPr/>
            </a:pP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Redes sociais, redes de aprendizagem, </a:t>
            </a:r>
          </a:p>
          <a:p>
            <a:pPr algn="ctr" eaLnBrk="1" hangingPunct="1">
              <a:defRPr/>
            </a:pPr>
            <a:r>
              <a:rPr lang="pt-PT" sz="3600" i="1" dirty="0" smtClean="0">
                <a:solidFill>
                  <a:srgbClr val="FFFFFF"/>
                </a:solidFill>
                <a:latin typeface="Tw Cen MT" pitchFamily="34" charset="0"/>
              </a:rPr>
              <a:t>e-</a:t>
            </a:r>
            <a:r>
              <a:rPr lang="pt-PT" sz="3600" i="1" dirty="0" err="1" smtClean="0">
                <a:solidFill>
                  <a:srgbClr val="FFFFFF"/>
                </a:solidFill>
                <a:latin typeface="Tw Cen MT" pitchFamily="34" charset="0"/>
              </a:rPr>
              <a:t>learning</a:t>
            </a: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, </a:t>
            </a:r>
          </a:p>
          <a:p>
            <a:pPr algn="ctr" eaLnBrk="1" hangingPunct="1">
              <a:defRPr/>
            </a:pPr>
            <a:r>
              <a:rPr lang="pt-PT" sz="3600" i="1" dirty="0" smtClean="0">
                <a:solidFill>
                  <a:srgbClr val="FFFFFF"/>
                </a:solidFill>
                <a:latin typeface="Tw Cen MT" pitchFamily="34" charset="0"/>
              </a:rPr>
              <a:t>b-</a:t>
            </a:r>
            <a:r>
              <a:rPr lang="pt-PT" sz="3600" i="1" dirty="0" err="1" smtClean="0">
                <a:solidFill>
                  <a:srgbClr val="FFFFFF"/>
                </a:solidFill>
                <a:latin typeface="Tw Cen MT" pitchFamily="34" charset="0"/>
              </a:rPr>
              <a:t>learning</a:t>
            </a: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, </a:t>
            </a:r>
            <a:r>
              <a:rPr lang="pt-PT" sz="3600" i="1" dirty="0" smtClean="0">
                <a:solidFill>
                  <a:srgbClr val="FFFFFF"/>
                </a:solidFill>
                <a:latin typeface="Tw Cen MT" pitchFamily="34" charset="0"/>
              </a:rPr>
              <a:t>mobile </a:t>
            </a:r>
            <a:r>
              <a:rPr lang="pt-PT" sz="3600" i="1" dirty="0" err="1" smtClean="0">
                <a:solidFill>
                  <a:srgbClr val="FFFFFF"/>
                </a:solidFill>
                <a:latin typeface="Tw Cen MT" pitchFamily="34" charset="0"/>
              </a:rPr>
              <a:t>learning</a:t>
            </a:r>
            <a:r>
              <a:rPr lang="pt-PT" sz="3600" dirty="0" smtClean="0">
                <a:solidFill>
                  <a:srgbClr val="FFFFFF"/>
                </a:solidFill>
                <a:latin typeface="Tw Cen MT" pitchFamily="34" charset="0"/>
              </a:rPr>
              <a:t>, etc. </a:t>
            </a:r>
            <a:endParaRPr lang="en-GB" sz="3600" dirty="0" smtClean="0">
              <a:solidFill>
                <a:srgbClr val="FFFF00"/>
              </a:solidFill>
              <a:latin typeface="Tw Cen MT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428843" y="3015884"/>
            <a:ext cx="45227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>
              <a:spcAft>
                <a:spcPct val="40000"/>
              </a:spcAft>
              <a:defRPr/>
            </a:pPr>
            <a:r>
              <a:rPr lang="pt-P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Etc. Etc. Etc. Etc. Etc.</a:t>
            </a:r>
          </a:p>
        </p:txBody>
      </p:sp>
    </p:spTree>
    <p:extLst>
      <p:ext uri="{BB962C8B-B14F-4D97-AF65-F5344CB8AC3E}">
        <p14:creationId xmlns:p14="http://schemas.microsoft.com/office/powerpoint/2010/main" xmlns="" val="550224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/>
      <p:bldP spid="118787" grpId="1"/>
      <p:bldP spid="118788" grpId="0"/>
      <p:bldP spid="118788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553929" y="1287355"/>
            <a:ext cx="69833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PT" sz="8000" dirty="0" smtClean="0">
                <a:solidFill>
                  <a:srgbClr val="FF0000"/>
                </a:solidFill>
                <a:effectLst>
                  <a:outerShdw blurRad="63500" dist="63500" dir="5400000" algn="ctr" rotWithShape="0">
                    <a:schemeClr val="bg1">
                      <a:lumMod val="75000"/>
                    </a:scheme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	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 sz="4800" dirty="0" smtClean="0">
              <a:solidFill>
                <a:srgbClr val="FF0000"/>
              </a:solidFill>
              <a:effectLst>
                <a:outerShdw blurRad="63500" dist="63500" dir="5400000" algn="ctr" rotWithShape="0">
                  <a:schemeClr val="bg1">
                    <a:lumMod val="75000"/>
                  </a:scheme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4800" u="sng" dirty="0" smtClean="0">
                <a:solidFill>
                  <a:srgbClr val="FF0000"/>
                </a:solidFill>
                <a:effectLst>
                  <a:outerShdw blurRad="63500" dist="63500" dir="5400000" algn="ctr" rotWithShape="0">
                    <a:schemeClr val="bg1">
                      <a:lumMod val="75000"/>
                    </a:scheme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Aprender a trabalhar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t-PT" sz="4800" u="sng" dirty="0" smtClean="0">
                <a:solidFill>
                  <a:srgbClr val="FF0000"/>
                </a:solidFill>
                <a:effectLst>
                  <a:outerShdw blurRad="63500" dist="63500" dir="5400000" algn="ctr" rotWithShape="0">
                    <a:schemeClr val="bg1">
                      <a:lumMod val="75000"/>
                    </a:scheme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Nova aprendizagem</a:t>
            </a:r>
          </a:p>
        </p:txBody>
      </p:sp>
    </p:spTree>
    <p:extLst>
      <p:ext uri="{BB962C8B-B14F-4D97-AF65-F5344CB8AC3E}">
        <p14:creationId xmlns:p14="http://schemas.microsoft.com/office/powerpoint/2010/main" xmlns="" val="140414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536028" y="348140"/>
            <a:ext cx="807194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3000"/>
              </a:spcAft>
              <a:defRPr/>
            </a:pPr>
            <a:r>
              <a:rPr lang="pt-PT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2</a:t>
            </a:r>
            <a:endParaRPr lang="pt-PT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endParaRPr lang="pt-PT" sz="4800" dirty="0">
              <a:solidFill>
                <a:srgbClr val="FF0000"/>
              </a:solidFill>
              <a:latin typeface="Tw Cen MT" pitchFamily="34" charset="0"/>
              <a:ea typeface="Verdana" pitchFamily="34" charset="0"/>
              <a:cs typeface="Verdana" pitchFamily="34" charset="0"/>
            </a:endParaRP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pt-PT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APRENDER </a:t>
            </a:r>
          </a:p>
          <a:p>
            <a:pPr lvl="0" algn="ctr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PT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pt-PT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Verdana" pitchFamily="34" charset="0"/>
                <a:cs typeface="Verdana" pitchFamily="34" charset="0"/>
              </a:rPr>
              <a:t>CONVIVER</a:t>
            </a:r>
            <a:endParaRPr lang="pt-PT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92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Modelo de apresentação predefini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Modelo de apresentação predefinido">
  <a:themeElements>
    <a:clrScheme name="Modelo de apresentação predefinido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Modelo de apresentação predefini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nimatedTitle2001">
  <a:themeElements>
    <a:clrScheme name="AnimatedTitle200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imatedTitle20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imatedTitle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imatedTitle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imatedTitle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Modelo de apresentação predefinido">
  <a:themeElements>
    <a:clrScheme name="Modelo de apresentação predefinido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Modelo de apresentação predefini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IntroducingPowerPoint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Blank Presentation">
  <a:themeElements>
    <a:clrScheme name="Blank Presentation 14">
      <a:dk1>
        <a:srgbClr val="000033"/>
      </a:dk1>
      <a:lt1>
        <a:srgbClr val="FFFFFF"/>
      </a:lt1>
      <a:dk2>
        <a:srgbClr val="990000"/>
      </a:dk2>
      <a:lt2>
        <a:srgbClr val="808080"/>
      </a:lt2>
      <a:accent1>
        <a:srgbClr val="FEDBA6"/>
      </a:accent1>
      <a:accent2>
        <a:srgbClr val="B8CAFE"/>
      </a:accent2>
      <a:accent3>
        <a:srgbClr val="FFFFFF"/>
      </a:accent3>
      <a:accent4>
        <a:srgbClr val="00002A"/>
      </a:accent4>
      <a:accent5>
        <a:srgbClr val="FEEAD0"/>
      </a:accent5>
      <a:accent6>
        <a:srgbClr val="A6B7E6"/>
      </a:accent6>
      <a:hlink>
        <a:srgbClr val="FD6363"/>
      </a:hlink>
      <a:folHlink>
        <a:srgbClr val="FEA6A6"/>
      </a:folHlink>
    </a:clrScheme>
    <a:fontScheme name="3_Blank Presentatio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33"/>
        </a:dk1>
        <a:lt1>
          <a:srgbClr val="FFFFFF"/>
        </a:lt1>
        <a:dk2>
          <a:srgbClr val="990000"/>
        </a:dk2>
        <a:lt2>
          <a:srgbClr val="808080"/>
        </a:lt2>
        <a:accent1>
          <a:srgbClr val="FEDBA6"/>
        </a:accent1>
        <a:accent2>
          <a:srgbClr val="B8CAFE"/>
        </a:accent2>
        <a:accent3>
          <a:srgbClr val="FFFFFF"/>
        </a:accent3>
        <a:accent4>
          <a:srgbClr val="00002A"/>
        </a:accent4>
        <a:accent5>
          <a:srgbClr val="FEEAD0"/>
        </a:accent5>
        <a:accent6>
          <a:srgbClr val="A6B7E6"/>
        </a:accent6>
        <a:hlink>
          <a:srgbClr val="9A065C"/>
        </a:hlink>
        <a:folHlink>
          <a:srgbClr val="DD0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33"/>
        </a:dk1>
        <a:lt1>
          <a:srgbClr val="FFFFFF"/>
        </a:lt1>
        <a:dk2>
          <a:srgbClr val="990000"/>
        </a:dk2>
        <a:lt2>
          <a:srgbClr val="808080"/>
        </a:lt2>
        <a:accent1>
          <a:srgbClr val="FEDBA6"/>
        </a:accent1>
        <a:accent2>
          <a:srgbClr val="B8CAFE"/>
        </a:accent2>
        <a:accent3>
          <a:srgbClr val="FFFFFF"/>
        </a:accent3>
        <a:accent4>
          <a:srgbClr val="00002A"/>
        </a:accent4>
        <a:accent5>
          <a:srgbClr val="FEEAD0"/>
        </a:accent5>
        <a:accent6>
          <a:srgbClr val="A6B7E6"/>
        </a:accent6>
        <a:hlink>
          <a:srgbClr val="FD6363"/>
        </a:hlink>
        <a:folHlink>
          <a:srgbClr val="FEA6A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odelo de apresentação predefinido">
  <a:themeElements>
    <a:clrScheme name="Modelo de apresentação predefinido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Modelo de apresentação predefini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odelo de apresentação predefinido">
  <a:themeElements>
    <a:clrScheme name="Modelo de apresentação predefinido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Modelo de apresentação predefini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Modelo de apresentação predefinido">
  <a:themeElements>
    <a:clrScheme name="Modelo de apresentação predefinido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Modelo de apresentação predefinido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IntroducingPowerPoint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7229</TotalTime>
  <Words>915</Words>
  <Application>Microsoft Office PowerPoint</Application>
  <PresentationFormat>Apresentação no Ecrã (16:9)</PresentationFormat>
  <Paragraphs>150</Paragraphs>
  <Slides>27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13</vt:i4>
      </vt:variant>
      <vt:variant>
        <vt:lpstr>Títulos dos diapositivos</vt:lpstr>
      </vt:variant>
      <vt:variant>
        <vt:i4>27</vt:i4>
      </vt:variant>
    </vt:vector>
  </HeadingPairs>
  <TitlesOfParts>
    <vt:vector size="40" baseType="lpstr">
      <vt:lpstr>Modelo de apresentação predefinido</vt:lpstr>
      <vt:lpstr>6_IntroducingPowerPoint2010</vt:lpstr>
      <vt:lpstr>Standarddesign</vt:lpstr>
      <vt:lpstr>5_Blank Presentation</vt:lpstr>
      <vt:lpstr>3_Standarddesign</vt:lpstr>
      <vt:lpstr>3_Modelo de apresentação predefinido</vt:lpstr>
      <vt:lpstr>4_Modelo de apresentação predefinido</vt:lpstr>
      <vt:lpstr>6_Modelo de apresentação predefinido</vt:lpstr>
      <vt:lpstr>7_IntroducingPowerPoint2010</vt:lpstr>
      <vt:lpstr>8_Modelo de apresentação predefinido</vt:lpstr>
      <vt:lpstr>Tema do Office</vt:lpstr>
      <vt:lpstr>AnimatedTitle2001</vt:lpstr>
      <vt:lpstr>1_Modelo de apresentação predefinido</vt:lpstr>
      <vt:lpstr>Escola Espaço de sociabilidade e cultura de paz   António Nóvoa Universidade Feevale | 16 Agosto 2012</vt:lpstr>
      <vt:lpstr>Diapositivo 2</vt:lpstr>
      <vt:lpstr>Diapositivo 3</vt:lpstr>
      <vt:lpstr>Diapositivo 4</vt:lpstr>
      <vt:lpstr>Diapositivo 5</vt:lpstr>
      <vt:lpstr>Diapositivo 6</vt:lpstr>
      <vt:lpstr>Aprendizagem  Esse admirável mundo novo…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</vt:vector>
  </TitlesOfParts>
  <Company>_x0008_ᖤ]水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Inspired by Warhol template</dc:title>
  <dc:creator>Presentation Helper</dc:creator>
  <cp:lastModifiedBy>NOVOA</cp:lastModifiedBy>
  <cp:revision>366</cp:revision>
  <dcterms:created xsi:type="dcterms:W3CDTF">2006-02-25T16:06:48Z</dcterms:created>
  <dcterms:modified xsi:type="dcterms:W3CDTF">2012-08-26T18:59:03Z</dcterms:modified>
</cp:coreProperties>
</file>