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6D00-0D92-420E-9F4A-E7D3079DA006}" type="datetimeFigureOut">
              <a:rPr lang="pt-BR" smtClean="0"/>
              <a:t>09/08/2012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A24EB-3FCA-4844-A1BE-8B4F56C9E2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72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6D00-0D92-420E-9F4A-E7D3079DA006}" type="datetimeFigureOut">
              <a:rPr lang="pt-BR" smtClean="0"/>
              <a:t>09/08/2012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A24EB-3FCA-4844-A1BE-8B4F56C9E2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4092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6D00-0D92-420E-9F4A-E7D3079DA006}" type="datetimeFigureOut">
              <a:rPr lang="pt-BR" smtClean="0"/>
              <a:t>09/08/2012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A24EB-3FCA-4844-A1BE-8B4F56C9E2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6410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6D00-0D92-420E-9F4A-E7D3079DA006}" type="datetimeFigureOut">
              <a:rPr lang="pt-BR" smtClean="0"/>
              <a:t>09/08/2012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A24EB-3FCA-4844-A1BE-8B4F56C9E2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435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6D00-0D92-420E-9F4A-E7D3079DA006}" type="datetimeFigureOut">
              <a:rPr lang="pt-BR" smtClean="0"/>
              <a:t>09/08/2012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A24EB-3FCA-4844-A1BE-8B4F56C9E2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072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6D00-0D92-420E-9F4A-E7D3079DA006}" type="datetimeFigureOut">
              <a:rPr lang="pt-BR" smtClean="0"/>
              <a:t>09/08/2012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A24EB-3FCA-4844-A1BE-8B4F56C9E2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97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6D00-0D92-420E-9F4A-E7D3079DA006}" type="datetimeFigureOut">
              <a:rPr lang="pt-BR" smtClean="0"/>
              <a:t>09/08/2012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A24EB-3FCA-4844-A1BE-8B4F56C9E2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8426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6D00-0D92-420E-9F4A-E7D3079DA006}" type="datetimeFigureOut">
              <a:rPr lang="pt-BR" smtClean="0"/>
              <a:t>09/08/2012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A24EB-3FCA-4844-A1BE-8B4F56C9E2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900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6D00-0D92-420E-9F4A-E7D3079DA006}" type="datetimeFigureOut">
              <a:rPr lang="pt-BR" smtClean="0"/>
              <a:t>09/08/2012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A24EB-3FCA-4844-A1BE-8B4F56C9E2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581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6D00-0D92-420E-9F4A-E7D3079DA006}" type="datetimeFigureOut">
              <a:rPr lang="pt-BR" smtClean="0"/>
              <a:t>09/08/2012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A24EB-3FCA-4844-A1BE-8B4F56C9E2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174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6D00-0D92-420E-9F4A-E7D3079DA006}" type="datetimeFigureOut">
              <a:rPr lang="pt-BR" smtClean="0"/>
              <a:t>09/08/2012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A24EB-3FCA-4844-A1BE-8B4F56C9E2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4541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16D00-0D92-420E-9F4A-E7D3079DA006}" type="datetimeFigureOut">
              <a:rPr lang="pt-BR" smtClean="0"/>
              <a:t>09/08/2012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A24EB-3FCA-4844-A1BE-8B4F56C9E2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280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230425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A  EDUCAÇÃO  DA  SENSIBILIDADE 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6400800" cy="720080"/>
          </a:xfrm>
        </p:spPr>
        <p:txBody>
          <a:bodyPr/>
          <a:lstStyle/>
          <a:p>
            <a:pPr algn="r"/>
            <a:r>
              <a:rPr lang="pt-BR" b="1" dirty="0" smtClean="0"/>
              <a:t>João-Francisco Duarte Júnior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2330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	“Meu corpo ‘sabe’ melhor que eu o que significam duro, mole, agudo, viscoso, frio, quente, pesado, oloroso, saboroso etc. As pernas de um grande futebolista, ou antes, todo o seu corpo, ‘sabe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muito mais acerca do campo, da bola, do gol, dos companheiros, do espaço e do tempo que o próprio jogador. Enquanto pode confiar nesse misterioso ‘saber’ é um excelente futebolista. Assim que começa a ‘refletir’, está no momento de pensar em ser técnico. Meus pés ‘conhecem’ muito melhor do que eu pessoalmente as escadas que todo dia subo e desço, e meu corpo ‘sabe’ muito mais que eu a respeito de minha bicicleta. (...) ‘Sob’ o sujeito pessoal há, pois, em ação um sujeito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pré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-pessoal. Esse sujeito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pré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-pessoal, quase se diria ‘anônimo’, é o corpo humano...”</a:t>
            </a:r>
          </a:p>
          <a:p>
            <a:pPr algn="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(W.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Luijpen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)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443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	</a:t>
            </a:r>
            <a:r>
              <a:rPr lang="pt-BR" sz="4400" dirty="0" smtClean="0"/>
              <a:t>“A humanidade urbanizada torna-se uma humanidade sentada.”</a:t>
            </a:r>
            <a:endParaRPr lang="pt-BR" sz="3600" dirty="0" smtClean="0"/>
          </a:p>
          <a:p>
            <a:pPr algn="r">
              <a:lnSpc>
                <a:spcPct val="120000"/>
              </a:lnSpc>
              <a:buNone/>
            </a:pPr>
            <a:r>
              <a:rPr lang="pt-BR" sz="2000" dirty="0" smtClean="0"/>
              <a:t>           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t-BR" dirty="0">
                <a:latin typeface="Arial" pitchFamily="34" charset="0"/>
                <a:cs typeface="Arial" pitchFamily="34" charset="0"/>
              </a:rPr>
              <a:t>Paul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Virilio</a:t>
            </a:r>
            <a:r>
              <a:rPr lang="pt-BR" dirty="0">
                <a:latin typeface="Arial" pitchFamily="34" charset="0"/>
                <a:cs typeface="Arial" pitchFamily="34" charset="0"/>
              </a:rPr>
              <a:t>)</a:t>
            </a:r>
            <a:endParaRPr lang="pt-BR" sz="4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83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algn="just">
              <a:lnSpc>
                <a:spcPct val="120000"/>
              </a:lnSpc>
              <a:buNone/>
            </a:pPr>
            <a:endParaRPr lang="pt-BR" dirty="0"/>
          </a:p>
          <a:p>
            <a:pPr algn="just">
              <a:lnSpc>
                <a:spcPct val="12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“Esse </a:t>
            </a:r>
            <a:r>
              <a:rPr lang="pt-BR" sz="3600" dirty="0">
                <a:latin typeface="Arial" pitchFamily="34" charset="0"/>
                <a:cs typeface="Arial" pitchFamily="34" charset="0"/>
              </a:rPr>
              <a:t>esquecimento do corpo na vida cotidiana... assinala uma profunda ruptura da unidade do homem cuja relação com o mundo é necessariamente física e sensorial. Entre parênteses na vida diária, o corpo volta à atenção dos indivíduos na forma de sintoma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.”</a:t>
            </a:r>
            <a:endParaRPr lang="pt-BR" sz="3600" dirty="0"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20000"/>
              </a:lnSpc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                                              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(David Le Breton)</a:t>
            </a:r>
            <a:endParaRPr lang="pt-BR" sz="3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04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dirty="0" smtClean="0"/>
              <a:t>		“Subempregado</a:t>
            </a:r>
            <a:r>
              <a:rPr lang="pt-BR" dirty="0"/>
              <a:t>, incômodo, inútil, o corpo torna-se uma preocupação; passivo, faz com que ouçam seu mal-estar. (...) A ancoragem corporal da existência perde seu poder. Um grande número de próteses técnicas visa a reduzir ainda mais o uso de um corpo transformado em vestígio: escadas rolantes, esteiras rolantes etc... O corpo é uma carga tanto mais penosa de assumir quanto seus usos se atrofiam. Essa restrição de atividades físicas e sensoriais não deixa de ter incidências na existência do indivíduo. Desmantela sua visão de mundo, limita seu campo de iniciativas sobre o real, diminui o sentimento de constância do eu, debilita seu conhecimento direto das coisas e é um móvel permanente de mal-estar</a:t>
            </a:r>
            <a:r>
              <a:rPr lang="pt-BR" dirty="0" smtClean="0"/>
              <a:t>.”</a:t>
            </a:r>
            <a:endParaRPr lang="pt-BR" dirty="0"/>
          </a:p>
          <a:p>
            <a:pPr algn="r">
              <a:buNone/>
            </a:pPr>
            <a:r>
              <a:rPr lang="pt-BR" dirty="0"/>
              <a:t> (David Le Breton)</a:t>
            </a:r>
          </a:p>
          <a:p>
            <a:pPr algn="just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416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96744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pt-BR" dirty="0" smtClean="0"/>
              <a:t>		</a:t>
            </a:r>
            <a:r>
              <a:rPr lang="pt-BR" sz="4400" dirty="0" smtClean="0"/>
              <a:t>“Os </a:t>
            </a:r>
            <a:r>
              <a:rPr lang="pt-BR" sz="4400" dirty="0"/>
              <a:t>indivíduos, além de serem levados a ver o mundo com as lentes do espetáculo, são incentivados a se tornar um de seus participantes pela imitação do estilo de vida dos personagens da moda. A imitação, contudo, não pode ir longe. A maioria nem pode ostentar as riquezas, o poder político, os dotes artísticos ou a formação intelectual dos famosos, nem tampouco fazer parte da rede de influências que os mantêm na mídia. Resta, então, se contentar em imitar o que eles têm de acessível a qualquer um, a aparência corporal. Daí nasce a obsessão pelo corpo-espetacular. </a:t>
            </a:r>
          </a:p>
          <a:p>
            <a:pPr algn="just">
              <a:buNone/>
            </a:pPr>
            <a:r>
              <a:rPr lang="pt-BR" sz="4400" dirty="0"/>
              <a:t>		Raras vezes, no Ocidente, inventamos uma maneira tão leviana de lidar com o corpo humano, contando com a conivência dos humilhados e ofendidos. São centenas de milhares de indivíduos correndo às tontas atrás de uma miragem corporal idolatrada às expensas de tudo mais, e, o que é pior, fabricada para ser desmontada em pouco tempo. No caso de indivíduos psicologicamente muito frágeis, a </a:t>
            </a:r>
            <a:r>
              <a:rPr lang="pt-BR" sz="4400" dirty="0" err="1"/>
              <a:t>seqüência</a:t>
            </a:r>
            <a:r>
              <a:rPr lang="pt-BR" sz="4400" dirty="0"/>
              <a:t> dos maus-tratos </a:t>
            </a:r>
            <a:r>
              <a:rPr lang="pt-BR" sz="4400" dirty="0" err="1"/>
              <a:t>auto-impostos</a:t>
            </a:r>
            <a:r>
              <a:rPr lang="pt-BR" sz="4400" dirty="0"/>
              <a:t> resulta, muitas vezes, em graves distúrbios da imagem corporal. O fisiculturismo compulsivo, as bulimias, as anorexias, as compulsões por próteses ou cirurgias estéticas repetidas e arriscadas são </a:t>
            </a:r>
            <a:r>
              <a:rPr lang="pt-BR" sz="4400" dirty="0" err="1"/>
              <a:t>seqüelas</a:t>
            </a:r>
            <a:r>
              <a:rPr lang="pt-BR" sz="4400" dirty="0"/>
              <a:t> da tentativa malograda de tomar posse do corpo-espetáculo</a:t>
            </a:r>
            <a:r>
              <a:rPr lang="pt-BR" sz="4400" dirty="0" smtClean="0"/>
              <a:t>.”</a:t>
            </a:r>
          </a:p>
          <a:p>
            <a:pPr algn="r">
              <a:buNone/>
            </a:pPr>
            <a:r>
              <a:rPr lang="pt-BR" sz="4400" dirty="0" smtClean="0"/>
              <a:t>(Jurandir Freire Costa)</a:t>
            </a:r>
            <a:endParaRPr lang="pt-BR" sz="3600" dirty="0" smtClean="0"/>
          </a:p>
          <a:p>
            <a:pPr algn="just">
              <a:buNone/>
            </a:pPr>
            <a:endParaRPr lang="pt-BR" sz="4400" dirty="0"/>
          </a:p>
          <a:p>
            <a:pPr algn="just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552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pt-BR" dirty="0" smtClean="0"/>
              <a:t>		“Existe </a:t>
            </a:r>
            <a:r>
              <a:rPr lang="pt-BR" dirty="0"/>
              <a:t>uma diferença profunda entre aprender com o mundo e aprender sobre o mundo. Qualquer leitor jovem pode encontrar na internet uma abundância de informações sobre minhocas. Mas o computador só pode ensinar ao aluno sobre minhocas por meio de símbolos abstratos: imagens e textos apresentados numa tela bidimensional.</a:t>
            </a:r>
          </a:p>
          <a:p>
            <a:pPr algn="just">
              <a:buNone/>
            </a:pPr>
            <a:r>
              <a:rPr lang="pt-BR" dirty="0"/>
              <a:t>		</a:t>
            </a:r>
            <a:r>
              <a:rPr lang="pt-BR" dirty="0" smtClean="0"/>
              <a:t>“Compare-se </a:t>
            </a:r>
            <a:r>
              <a:rPr lang="pt-BR" dirty="0"/>
              <a:t>isso com o modo como as crianças aprendem sobre minhocas da maneira direta: cavoucando a terra. É isso o que pode infundir um sentimento de reverência a uma descoberta, levando-a para além da simples ingestão e manipulação de signos.</a:t>
            </a:r>
          </a:p>
          <a:p>
            <a:pPr algn="just">
              <a:buNone/>
            </a:pPr>
            <a:r>
              <a:rPr lang="pt-BR" dirty="0"/>
              <a:t>		</a:t>
            </a:r>
            <a:r>
              <a:rPr lang="pt-BR" dirty="0" smtClean="0"/>
              <a:t>“Em </a:t>
            </a:r>
            <a:r>
              <a:rPr lang="pt-BR" dirty="0"/>
              <a:t>vez de procurar compensar a crescente desconexão com a natureza, as escolas parecem estar cada vez mais decididas a reforçá-la. Esse é um problema que começou muito antes do uso dos computadores nas escolas</a:t>
            </a:r>
            <a:r>
              <a:rPr lang="pt-BR" dirty="0" smtClean="0"/>
              <a:t>.”</a:t>
            </a:r>
            <a:endParaRPr lang="pt-BR" dirty="0"/>
          </a:p>
          <a:p>
            <a:pPr algn="r">
              <a:buNone/>
            </a:pPr>
            <a:r>
              <a:rPr lang="pt-BR" sz="2800" dirty="0"/>
              <a:t>(Lowell </a:t>
            </a:r>
            <a:r>
              <a:rPr lang="pt-BR" sz="2800" dirty="0" err="1"/>
              <a:t>Mo</a:t>
            </a:r>
            <a:r>
              <a:rPr lang="pt-BR" sz="2800" dirty="0" err="1" smtClean="0"/>
              <a:t>nke</a:t>
            </a:r>
            <a:r>
              <a:rPr lang="pt-BR" sz="2800" dirty="0" smtClean="0"/>
              <a:t>)</a:t>
            </a:r>
          </a:p>
          <a:p>
            <a:pPr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896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74136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t-BR" dirty="0" smtClean="0"/>
              <a:t>	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“Viver </a:t>
            </a:r>
            <a:r>
              <a:rPr lang="pt-BR" dirty="0">
                <a:latin typeface="Arial" pitchFamily="34" charset="0"/>
                <a:cs typeface="Arial" pitchFamily="34" charset="0"/>
              </a:rPr>
              <a:t>próximo à sujeira comum, que contenha micróbios inofensivos, adapta o sistema imunológico, tornando-o menos sensível. </a:t>
            </a:r>
          </a:p>
          <a:p>
            <a:pPr algn="just"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	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“Evitar </a:t>
            </a:r>
            <a:r>
              <a:rPr lang="pt-BR" dirty="0">
                <a:latin typeface="Arial" pitchFamily="34" charset="0"/>
                <a:cs typeface="Arial" pitchFamily="34" charset="0"/>
              </a:rPr>
              <a:t>atividades valiosas para as crianças, como brincar no jardim ou criar coisas que envolvem a sujeira, prejudica interesses individuais a longo prazo porque valores de aprendizado foram perdidos. Soma-se a isso que a exposição à sujeira logo quando pequeno pode reduzir o risco de alergia. (...)</a:t>
            </a:r>
          </a:p>
          <a:p>
            <a:pPr algn="just"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	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“Existem </a:t>
            </a:r>
            <a:r>
              <a:rPr lang="pt-BR" dirty="0">
                <a:latin typeface="Arial" pitchFamily="34" charset="0"/>
                <a:cs typeface="Arial" pitchFamily="34" charset="0"/>
              </a:rPr>
              <a:t>muitas atividades em que há sujeira que podem ser benéficas, como brincar. Não devemos nos preocupar com isso porque desenvolve uma boa resposta imunológica e defesas contra doenças causadas por micróbios pertencentes à sujeira. </a:t>
            </a:r>
          </a:p>
          <a:p>
            <a:pPr algn="just"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	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“Problemas </a:t>
            </a:r>
            <a:r>
              <a:rPr lang="pt-BR" dirty="0">
                <a:latin typeface="Arial" pitchFamily="34" charset="0"/>
                <a:cs typeface="Arial" pitchFamily="34" charset="0"/>
              </a:rPr>
              <a:t>comportamentais e de aprendizado estão associados ao aumento das alergias. ...Crianças que brincam mais são mais flexíveis, criativas, têm melhor concentração e são menos agressivas, entre outras coisas. A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superpreocupação</a:t>
            </a:r>
            <a:r>
              <a:rPr lang="pt-BR" dirty="0">
                <a:latin typeface="Arial" pitchFamily="34" charset="0"/>
                <a:cs typeface="Arial" pitchFamily="34" charset="0"/>
              </a:rPr>
              <a:t> com a sujeira, a ponto de inibir brincadeiras, reduz esses benefícios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.”</a:t>
            </a:r>
          </a:p>
          <a:p>
            <a:pPr algn="r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(John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Richer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r">
              <a:buNone/>
            </a:pPr>
            <a:endParaRPr lang="pt-BR" sz="31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0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44624"/>
            <a:ext cx="8928992" cy="681337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dirty="0" smtClean="0"/>
              <a:t>	</a:t>
            </a:r>
            <a:r>
              <a:rPr lang="pt-BR" sz="3700" dirty="0" smtClean="0">
                <a:latin typeface="Arial" pitchFamily="34" charset="0"/>
                <a:cs typeface="Arial" pitchFamily="34" charset="0"/>
              </a:rPr>
              <a:t>“Assim, a educação da sensibilidade, o processo de se conferir atenção aos nossos fenômenos </a:t>
            </a:r>
            <a:r>
              <a:rPr lang="pt-BR" sz="3700" dirty="0" err="1" smtClean="0">
                <a:latin typeface="Arial" pitchFamily="34" charset="0"/>
                <a:cs typeface="Arial" pitchFamily="34" charset="0"/>
              </a:rPr>
              <a:t>estésicos</a:t>
            </a:r>
            <a:r>
              <a:rPr lang="pt-BR" sz="3700" dirty="0" smtClean="0">
                <a:latin typeface="Arial" pitchFamily="34" charset="0"/>
                <a:cs typeface="Arial" pitchFamily="34" charset="0"/>
              </a:rPr>
              <a:t> e estéticos, vai se afigurando fundamental não apenas para uma vivência mais íntegra e plena do cotidiano, como parece ainda ser importante para os próprios profissionais da filosofia e da ciência, os quais podem ganhar muito em criatividade no âmbito de seu trabalho, por mais racionalmente ‘técnico’ que este possa parecer. Uma educação que reconheça o fundamento sensível de nossa existência e a ele dedique a devida atenção, propiciando o seu desenvolvimento, estará, por certo, tornando mais abrangente e sutil a atuação dos mecanismos lógicos e racionais de operação da consciência humana. Contra uma especialização míope, que obriga a percepção parcial de setores da realidade, com a decorrente perda de qualidade na vida e na visão desses profissionais do muito pouco, defender uma educação abrangente, comprometida com a estesia humana, emerge como importante arma para se enfrentar a crise que acomete o nosso mundo moderno e o conhecimento por ele produzido.”</a:t>
            </a:r>
          </a:p>
          <a:p>
            <a:pPr marL="0" indent="0" algn="r">
              <a:buNone/>
            </a:pPr>
            <a:r>
              <a:rPr lang="pt-BR" sz="3400" dirty="0" smtClean="0">
                <a:latin typeface="Arial" pitchFamily="34" charset="0"/>
                <a:cs typeface="Arial" pitchFamily="34" charset="0"/>
              </a:rPr>
              <a:t>(Duarte Jr.)</a:t>
            </a:r>
            <a:endParaRPr lang="pt-BR" sz="51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14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</Words>
  <Application>Microsoft Office PowerPoint</Application>
  <PresentationFormat>Apresentação na tela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  EDUCAÇÃO  DA  SENSIBILIDADE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 EDUCAÇÃO  DA  SENSIBILIDADE</dc:title>
  <dc:creator>joão</dc:creator>
  <cp:lastModifiedBy>joão</cp:lastModifiedBy>
  <cp:revision>4</cp:revision>
  <dcterms:created xsi:type="dcterms:W3CDTF">2012-08-09T18:13:01Z</dcterms:created>
  <dcterms:modified xsi:type="dcterms:W3CDTF">2012-08-09T18:50:53Z</dcterms:modified>
</cp:coreProperties>
</file>